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7" r:id="rId2"/>
    <p:sldId id="258" r:id="rId3"/>
    <p:sldId id="264" r:id="rId4"/>
    <p:sldId id="269" r:id="rId5"/>
    <p:sldId id="265" r:id="rId6"/>
    <p:sldId id="263" r:id="rId7"/>
    <p:sldId id="262" r:id="rId8"/>
    <p:sldId id="267" r:id="rId9"/>
    <p:sldId id="271" r:id="rId10"/>
    <p:sldId id="272" r:id="rId11"/>
    <p:sldId id="274" r:id="rId12"/>
    <p:sldId id="275" r:id="rId13"/>
    <p:sldId id="273" r:id="rId14"/>
    <p:sldId id="277" r:id="rId15"/>
    <p:sldId id="268" r:id="rId16"/>
    <p:sldId id="266" r:id="rId17"/>
    <p:sldId id="276" r:id="rId1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F0EACC"/>
    <a:srgbClr val="F7F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9" autoAdjust="0"/>
    <p:restoredTop sz="84589" autoAdjust="0"/>
  </p:normalViewPr>
  <p:slideViewPr>
    <p:cSldViewPr>
      <p:cViewPr>
        <p:scale>
          <a:sx n="80" d="100"/>
          <a:sy n="80" d="100"/>
        </p:scale>
        <p:origin x="-72" y="-3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E0B7E4-7B3A-4C57-8E0D-D9CEC7B2C43F}" type="doc">
      <dgm:prSet loTypeId="urn:microsoft.com/office/officeart/2005/8/layout/hList3" loCatId="list" qsTypeId="urn:microsoft.com/office/officeart/2005/8/quickstyle/simple5" qsCatId="simple" csTypeId="urn:microsoft.com/office/officeart/2005/8/colors/accent1_5" csCatId="accent1" phldr="1"/>
      <dgm:spPr/>
      <dgm:t>
        <a:bodyPr/>
        <a:lstStyle/>
        <a:p>
          <a:endParaRPr lang="en-US"/>
        </a:p>
      </dgm:t>
    </dgm:pt>
    <dgm:pt modelId="{DD5F7AAF-112C-4A9A-B0AB-25D201DE691C}">
      <dgm:prSet phldrT="[Text]"/>
      <dgm:spPr/>
      <dgm:t>
        <a:bodyPr/>
        <a:lstStyle/>
        <a:p>
          <a:r>
            <a:rPr lang="en-US" dirty="0" smtClean="0"/>
            <a:t>Reality Check: Hard Limits</a:t>
          </a:r>
          <a:endParaRPr lang="en-US" dirty="0"/>
        </a:p>
      </dgm:t>
    </dgm:pt>
    <dgm:pt modelId="{0AF58B15-8819-4F41-BC31-D4F4990EA83E}" type="parTrans" cxnId="{B22DA03B-039A-45C3-B0D1-DF34E49B1B9C}">
      <dgm:prSet/>
      <dgm:spPr/>
      <dgm:t>
        <a:bodyPr/>
        <a:lstStyle/>
        <a:p>
          <a:endParaRPr lang="en-US"/>
        </a:p>
      </dgm:t>
    </dgm:pt>
    <dgm:pt modelId="{D5B6E5C5-8EAC-4BBA-B682-0A6F433BE19D}" type="sibTrans" cxnId="{B22DA03B-039A-45C3-B0D1-DF34E49B1B9C}">
      <dgm:prSet/>
      <dgm:spPr/>
      <dgm:t>
        <a:bodyPr/>
        <a:lstStyle/>
        <a:p>
          <a:endParaRPr lang="en-US"/>
        </a:p>
      </dgm:t>
    </dgm:pt>
    <dgm:pt modelId="{FE3C5589-28CC-4922-A515-C6A04D6E4330}">
      <dgm:prSet phldrT="[Text]"/>
      <dgm:spPr/>
      <dgm:t>
        <a:bodyPr anchor="t" anchorCtr="0"/>
        <a:lstStyle/>
        <a:p>
          <a:r>
            <a:rPr lang="en-US" b="1" dirty="0" smtClean="0"/>
            <a:t>Heisenberg</a:t>
          </a:r>
        </a:p>
      </dgm:t>
    </dgm:pt>
    <dgm:pt modelId="{330CFBC0-0F30-4AEE-9E0A-F3FCAA43A528}" type="parTrans" cxnId="{B376B3A8-A7DE-438A-A849-2F6361E8D2EE}">
      <dgm:prSet/>
      <dgm:spPr/>
      <dgm:t>
        <a:bodyPr/>
        <a:lstStyle/>
        <a:p>
          <a:endParaRPr lang="en-US"/>
        </a:p>
      </dgm:t>
    </dgm:pt>
    <dgm:pt modelId="{4A8147C1-EB5C-4D75-B688-D44A0CE15C05}" type="sibTrans" cxnId="{B376B3A8-A7DE-438A-A849-2F6361E8D2EE}">
      <dgm:prSet/>
      <dgm:spPr/>
      <dgm:t>
        <a:bodyPr/>
        <a:lstStyle/>
        <a:p>
          <a:endParaRPr lang="en-US"/>
        </a:p>
      </dgm:t>
    </dgm:pt>
    <dgm:pt modelId="{1F812C4B-C766-4543-BEE2-04A11E090143}">
      <dgm:prSet phldrT="[Text]"/>
      <dgm:spPr/>
      <dgm:t>
        <a:bodyPr anchor="t" anchorCtr="0"/>
        <a:lstStyle/>
        <a:p>
          <a:r>
            <a:rPr lang="en-US" b="1" dirty="0" smtClean="0"/>
            <a:t>Thermodynamics</a:t>
          </a:r>
          <a:endParaRPr lang="en-US" dirty="0"/>
        </a:p>
      </dgm:t>
    </dgm:pt>
    <dgm:pt modelId="{C739A147-2C62-4ACE-90A1-C0955BABC2C4}" type="parTrans" cxnId="{78761B21-9B33-4722-B7FF-1F6CF003FB15}">
      <dgm:prSet/>
      <dgm:spPr/>
      <dgm:t>
        <a:bodyPr/>
        <a:lstStyle/>
        <a:p>
          <a:endParaRPr lang="en-US"/>
        </a:p>
      </dgm:t>
    </dgm:pt>
    <dgm:pt modelId="{0A392F54-15FD-4880-AFFC-412D43DAF163}" type="sibTrans" cxnId="{78761B21-9B33-4722-B7FF-1F6CF003FB15}">
      <dgm:prSet/>
      <dgm:spPr/>
      <dgm:t>
        <a:bodyPr/>
        <a:lstStyle/>
        <a:p>
          <a:endParaRPr lang="en-US"/>
        </a:p>
      </dgm:t>
    </dgm:pt>
    <dgm:pt modelId="{B8956CD5-9D79-47AB-B9C6-418338D27EF3}">
      <dgm:prSet phldrT="[Text]"/>
      <dgm:spPr/>
      <dgm:t>
        <a:bodyPr anchor="t" anchorCtr="0"/>
        <a:lstStyle/>
        <a:p>
          <a:r>
            <a:rPr lang="en-US" b="1" dirty="0" smtClean="0"/>
            <a:t>Gödel</a:t>
          </a:r>
          <a:r>
            <a:rPr lang="en-US" dirty="0" smtClean="0"/>
            <a:t> </a:t>
          </a:r>
          <a:r>
            <a:rPr lang="en-US" b="1" dirty="0" smtClean="0"/>
            <a:t>Incompleteness</a:t>
          </a:r>
          <a:endParaRPr lang="en-US" dirty="0"/>
        </a:p>
      </dgm:t>
    </dgm:pt>
    <dgm:pt modelId="{19EE27EE-6D18-4D20-BABE-466DBF73A0A2}" type="parTrans" cxnId="{D8D947B3-BDB5-43D9-B157-ADEE56F9D92E}">
      <dgm:prSet/>
      <dgm:spPr/>
      <dgm:t>
        <a:bodyPr/>
        <a:lstStyle/>
        <a:p>
          <a:endParaRPr lang="en-US"/>
        </a:p>
      </dgm:t>
    </dgm:pt>
    <dgm:pt modelId="{90C608AD-AF6B-4DB2-9CD4-5DA607B04748}" type="sibTrans" cxnId="{D8D947B3-BDB5-43D9-B157-ADEE56F9D92E}">
      <dgm:prSet/>
      <dgm:spPr/>
      <dgm:t>
        <a:bodyPr/>
        <a:lstStyle/>
        <a:p>
          <a:endParaRPr lang="en-US"/>
        </a:p>
      </dgm:t>
    </dgm:pt>
    <dgm:pt modelId="{07F78074-4D04-47B5-9A4A-73E9D149CFA7}" type="pres">
      <dgm:prSet presAssocID="{0BE0B7E4-7B3A-4C57-8E0D-D9CEC7B2C43F}" presName="composite" presStyleCnt="0">
        <dgm:presLayoutVars>
          <dgm:chMax val="1"/>
          <dgm:dir/>
          <dgm:resizeHandles val="exact"/>
        </dgm:presLayoutVars>
      </dgm:prSet>
      <dgm:spPr/>
      <dgm:t>
        <a:bodyPr/>
        <a:lstStyle/>
        <a:p>
          <a:endParaRPr lang="en-US"/>
        </a:p>
      </dgm:t>
    </dgm:pt>
    <dgm:pt modelId="{80281D6B-4E1C-43D7-99D8-9D8AF1D3DBEF}" type="pres">
      <dgm:prSet presAssocID="{DD5F7AAF-112C-4A9A-B0AB-25D201DE691C}" presName="roof" presStyleLbl="dkBgShp" presStyleIdx="0" presStyleCnt="2" custLinFactNeighborX="-92500" custLinFactNeighborY="-25000"/>
      <dgm:spPr/>
      <dgm:t>
        <a:bodyPr/>
        <a:lstStyle/>
        <a:p>
          <a:endParaRPr lang="en-US"/>
        </a:p>
      </dgm:t>
    </dgm:pt>
    <dgm:pt modelId="{ABCA2A22-7012-4CF5-8855-FAC95DE9F141}" type="pres">
      <dgm:prSet presAssocID="{DD5F7AAF-112C-4A9A-B0AB-25D201DE691C}" presName="pillars" presStyleCnt="0"/>
      <dgm:spPr/>
    </dgm:pt>
    <dgm:pt modelId="{8A58F5C7-FF6B-4E4A-B29F-D6A72C33BE24}" type="pres">
      <dgm:prSet presAssocID="{DD5F7AAF-112C-4A9A-B0AB-25D201DE691C}" presName="pillar1" presStyleLbl="node1" presStyleIdx="0" presStyleCnt="3" custScaleY="71801" custLinFactNeighborX="291" custLinFactNeighborY="21615">
        <dgm:presLayoutVars>
          <dgm:bulletEnabled val="1"/>
        </dgm:presLayoutVars>
      </dgm:prSet>
      <dgm:spPr/>
      <dgm:t>
        <a:bodyPr/>
        <a:lstStyle/>
        <a:p>
          <a:endParaRPr lang="en-US"/>
        </a:p>
      </dgm:t>
    </dgm:pt>
    <dgm:pt modelId="{DFABE977-EA8A-44CD-81E4-CF31AB6A2BCC}" type="pres">
      <dgm:prSet presAssocID="{1F812C4B-C766-4543-BEE2-04A11E090143}" presName="pillarX" presStyleLbl="node1" presStyleIdx="1" presStyleCnt="3" custScaleY="71801" custLinFactNeighborX="-511" custLinFactNeighborY="21615">
        <dgm:presLayoutVars>
          <dgm:bulletEnabled val="1"/>
        </dgm:presLayoutVars>
      </dgm:prSet>
      <dgm:spPr/>
      <dgm:t>
        <a:bodyPr/>
        <a:lstStyle/>
        <a:p>
          <a:endParaRPr lang="en-US"/>
        </a:p>
      </dgm:t>
    </dgm:pt>
    <dgm:pt modelId="{AE560A81-FDE0-4A00-8814-E59B8DD569BD}" type="pres">
      <dgm:prSet presAssocID="{B8956CD5-9D79-47AB-B9C6-418338D27EF3}" presName="pillarX" presStyleLbl="node1" presStyleIdx="2" presStyleCnt="3" custScaleY="71801" custLinFactNeighborX="-511" custLinFactNeighborY="21615">
        <dgm:presLayoutVars>
          <dgm:bulletEnabled val="1"/>
        </dgm:presLayoutVars>
      </dgm:prSet>
      <dgm:spPr/>
      <dgm:t>
        <a:bodyPr/>
        <a:lstStyle/>
        <a:p>
          <a:endParaRPr lang="en-US"/>
        </a:p>
      </dgm:t>
    </dgm:pt>
    <dgm:pt modelId="{FCD564EC-0CD7-4D89-AF2E-50127DD4F3F0}" type="pres">
      <dgm:prSet presAssocID="{DD5F7AAF-112C-4A9A-B0AB-25D201DE691C}" presName="base" presStyleLbl="dkBgShp" presStyleIdx="1" presStyleCnt="2"/>
      <dgm:spPr/>
    </dgm:pt>
  </dgm:ptLst>
  <dgm:cxnLst>
    <dgm:cxn modelId="{B22DA03B-039A-45C3-B0D1-DF34E49B1B9C}" srcId="{0BE0B7E4-7B3A-4C57-8E0D-D9CEC7B2C43F}" destId="{DD5F7AAF-112C-4A9A-B0AB-25D201DE691C}" srcOrd="0" destOrd="0" parTransId="{0AF58B15-8819-4F41-BC31-D4F4990EA83E}" sibTransId="{D5B6E5C5-8EAC-4BBA-B682-0A6F433BE19D}"/>
    <dgm:cxn modelId="{300E60B2-40D7-46A2-AE63-D3BC203D6E08}" type="presOf" srcId="{DD5F7AAF-112C-4A9A-B0AB-25D201DE691C}" destId="{80281D6B-4E1C-43D7-99D8-9D8AF1D3DBEF}" srcOrd="0" destOrd="0" presId="urn:microsoft.com/office/officeart/2005/8/layout/hList3"/>
    <dgm:cxn modelId="{78761B21-9B33-4722-B7FF-1F6CF003FB15}" srcId="{DD5F7AAF-112C-4A9A-B0AB-25D201DE691C}" destId="{1F812C4B-C766-4543-BEE2-04A11E090143}" srcOrd="1" destOrd="0" parTransId="{C739A147-2C62-4ACE-90A1-C0955BABC2C4}" sibTransId="{0A392F54-15FD-4880-AFFC-412D43DAF163}"/>
    <dgm:cxn modelId="{B376B3A8-A7DE-438A-A849-2F6361E8D2EE}" srcId="{DD5F7AAF-112C-4A9A-B0AB-25D201DE691C}" destId="{FE3C5589-28CC-4922-A515-C6A04D6E4330}" srcOrd="0" destOrd="0" parTransId="{330CFBC0-0F30-4AEE-9E0A-F3FCAA43A528}" sibTransId="{4A8147C1-EB5C-4D75-B688-D44A0CE15C05}"/>
    <dgm:cxn modelId="{6EBCD054-98D6-4D75-8368-A8DAE9FEED66}" type="presOf" srcId="{FE3C5589-28CC-4922-A515-C6A04D6E4330}" destId="{8A58F5C7-FF6B-4E4A-B29F-D6A72C33BE24}" srcOrd="0" destOrd="0" presId="urn:microsoft.com/office/officeart/2005/8/layout/hList3"/>
    <dgm:cxn modelId="{ED6505E7-8197-4ECD-A44A-6B97446BA520}" type="presOf" srcId="{1F812C4B-C766-4543-BEE2-04A11E090143}" destId="{DFABE977-EA8A-44CD-81E4-CF31AB6A2BCC}" srcOrd="0" destOrd="0" presId="urn:microsoft.com/office/officeart/2005/8/layout/hList3"/>
    <dgm:cxn modelId="{A85192B7-D7D6-40F0-8C41-7D4DAFACBC26}" type="presOf" srcId="{0BE0B7E4-7B3A-4C57-8E0D-D9CEC7B2C43F}" destId="{07F78074-4D04-47B5-9A4A-73E9D149CFA7}" srcOrd="0" destOrd="0" presId="urn:microsoft.com/office/officeart/2005/8/layout/hList3"/>
    <dgm:cxn modelId="{D8D947B3-BDB5-43D9-B157-ADEE56F9D92E}" srcId="{DD5F7AAF-112C-4A9A-B0AB-25D201DE691C}" destId="{B8956CD5-9D79-47AB-B9C6-418338D27EF3}" srcOrd="2" destOrd="0" parTransId="{19EE27EE-6D18-4D20-BABE-466DBF73A0A2}" sibTransId="{90C608AD-AF6B-4DB2-9CD4-5DA607B04748}"/>
    <dgm:cxn modelId="{7BA506CE-B74F-4CC4-9823-5C3D2DD28F8E}" type="presOf" srcId="{B8956CD5-9D79-47AB-B9C6-418338D27EF3}" destId="{AE560A81-FDE0-4A00-8814-E59B8DD569BD}" srcOrd="0" destOrd="0" presId="urn:microsoft.com/office/officeart/2005/8/layout/hList3"/>
    <dgm:cxn modelId="{CF89DCBE-014C-44D5-938E-1F6DF94FAD35}" type="presParOf" srcId="{07F78074-4D04-47B5-9A4A-73E9D149CFA7}" destId="{80281D6B-4E1C-43D7-99D8-9D8AF1D3DBEF}" srcOrd="0" destOrd="0" presId="urn:microsoft.com/office/officeart/2005/8/layout/hList3"/>
    <dgm:cxn modelId="{6C61A940-3279-4BDC-961E-DD421BF9BD28}" type="presParOf" srcId="{07F78074-4D04-47B5-9A4A-73E9D149CFA7}" destId="{ABCA2A22-7012-4CF5-8855-FAC95DE9F141}" srcOrd="1" destOrd="0" presId="urn:microsoft.com/office/officeart/2005/8/layout/hList3"/>
    <dgm:cxn modelId="{4E693597-8918-461A-B7AF-97BD7573EEFE}" type="presParOf" srcId="{ABCA2A22-7012-4CF5-8855-FAC95DE9F141}" destId="{8A58F5C7-FF6B-4E4A-B29F-D6A72C33BE24}" srcOrd="0" destOrd="0" presId="urn:microsoft.com/office/officeart/2005/8/layout/hList3"/>
    <dgm:cxn modelId="{3F623073-68EA-46D7-8487-3B6656E7EA0B}" type="presParOf" srcId="{ABCA2A22-7012-4CF5-8855-FAC95DE9F141}" destId="{DFABE977-EA8A-44CD-81E4-CF31AB6A2BCC}" srcOrd="1" destOrd="0" presId="urn:microsoft.com/office/officeart/2005/8/layout/hList3"/>
    <dgm:cxn modelId="{5C1C7421-E1AD-4173-BC59-065998D6F72E}" type="presParOf" srcId="{ABCA2A22-7012-4CF5-8855-FAC95DE9F141}" destId="{AE560A81-FDE0-4A00-8814-E59B8DD569BD}" srcOrd="2" destOrd="0" presId="urn:microsoft.com/office/officeart/2005/8/layout/hList3"/>
    <dgm:cxn modelId="{E14CE5DB-1EB2-4053-9F8D-DF906C62449C}" type="presParOf" srcId="{07F78074-4D04-47B5-9A4A-73E9D149CFA7}" destId="{FCD564EC-0CD7-4D89-AF2E-50127DD4F3F0}"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1D6B-4E1C-43D7-99D8-9D8AF1D3DBEF}">
      <dsp:nvSpPr>
        <dsp:cNvPr id="0" name=""/>
        <dsp:cNvSpPr/>
      </dsp:nvSpPr>
      <dsp:spPr>
        <a:xfrm>
          <a:off x="0" y="0"/>
          <a:ext cx="7848600" cy="121920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smtClean="0"/>
            <a:t>Reality Check: Hard Limits</a:t>
          </a:r>
          <a:endParaRPr lang="en-US" sz="5500" kern="1200" dirty="0"/>
        </a:p>
      </dsp:txBody>
      <dsp:txXfrm>
        <a:off x="0" y="0"/>
        <a:ext cx="7848600" cy="1219200"/>
      </dsp:txXfrm>
    </dsp:sp>
    <dsp:sp modelId="{8A58F5C7-FF6B-4E4A-B29F-D6A72C33BE24}">
      <dsp:nvSpPr>
        <dsp:cNvPr id="0" name=""/>
        <dsp:cNvSpPr/>
      </dsp:nvSpPr>
      <dsp:spPr>
        <a:xfrm>
          <a:off x="11438" y="2133605"/>
          <a:ext cx="2613645" cy="1838335"/>
        </a:xfrm>
        <a:prstGeom prst="rect">
          <a:avLst/>
        </a:prstGeom>
        <a:gradFill rotWithShape="0">
          <a:gsLst>
            <a:gs pos="0">
              <a:schemeClr val="accent1">
                <a:alpha val="90000"/>
                <a:hueOff val="0"/>
                <a:satOff val="0"/>
                <a:lumOff val="0"/>
                <a:alphaOff val="0"/>
                <a:shade val="51000"/>
                <a:satMod val="130000"/>
              </a:schemeClr>
            </a:gs>
            <a:gs pos="80000">
              <a:schemeClr val="accent1">
                <a:alpha val="90000"/>
                <a:hueOff val="0"/>
                <a:satOff val="0"/>
                <a:lumOff val="0"/>
                <a:alphaOff val="0"/>
                <a:shade val="93000"/>
                <a:satMod val="130000"/>
              </a:schemeClr>
            </a:gs>
            <a:gs pos="100000">
              <a:schemeClr val="accent1">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Heisenberg</a:t>
          </a:r>
        </a:p>
      </dsp:txBody>
      <dsp:txXfrm>
        <a:off x="11438" y="2133605"/>
        <a:ext cx="2613645" cy="1838335"/>
      </dsp:txXfrm>
    </dsp:sp>
    <dsp:sp modelId="{DFABE977-EA8A-44CD-81E4-CF31AB6A2BCC}">
      <dsp:nvSpPr>
        <dsp:cNvPr id="0" name=""/>
        <dsp:cNvSpPr/>
      </dsp:nvSpPr>
      <dsp:spPr>
        <a:xfrm>
          <a:off x="2604121" y="2133605"/>
          <a:ext cx="2613645" cy="1838335"/>
        </a:xfrm>
        <a:prstGeom prst="rect">
          <a:avLst/>
        </a:prstGeom>
        <a:gradFill rotWithShape="0">
          <a:gsLst>
            <a:gs pos="0">
              <a:schemeClr val="accent1">
                <a:alpha val="90000"/>
                <a:hueOff val="0"/>
                <a:satOff val="0"/>
                <a:lumOff val="0"/>
                <a:alphaOff val="-20000"/>
                <a:shade val="51000"/>
                <a:satMod val="130000"/>
              </a:schemeClr>
            </a:gs>
            <a:gs pos="80000">
              <a:schemeClr val="accent1">
                <a:alpha val="90000"/>
                <a:hueOff val="0"/>
                <a:satOff val="0"/>
                <a:lumOff val="0"/>
                <a:alphaOff val="-20000"/>
                <a:shade val="93000"/>
                <a:satMod val="130000"/>
              </a:schemeClr>
            </a:gs>
            <a:gs pos="100000">
              <a:schemeClr val="accent1">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Thermodynamics</a:t>
          </a:r>
          <a:endParaRPr lang="en-US" sz="2600" kern="1200" dirty="0"/>
        </a:p>
      </dsp:txBody>
      <dsp:txXfrm>
        <a:off x="2604121" y="2133605"/>
        <a:ext cx="2613645" cy="1838335"/>
      </dsp:txXfrm>
    </dsp:sp>
    <dsp:sp modelId="{AE560A81-FDE0-4A00-8814-E59B8DD569BD}">
      <dsp:nvSpPr>
        <dsp:cNvPr id="0" name=""/>
        <dsp:cNvSpPr/>
      </dsp:nvSpPr>
      <dsp:spPr>
        <a:xfrm>
          <a:off x="5217766" y="2133605"/>
          <a:ext cx="2613645" cy="1838335"/>
        </a:xfrm>
        <a:prstGeom prst="rect">
          <a:avLst/>
        </a:prstGeom>
        <a:gradFill rotWithShape="0">
          <a:gsLst>
            <a:gs pos="0">
              <a:schemeClr val="accent1">
                <a:alpha val="90000"/>
                <a:hueOff val="0"/>
                <a:satOff val="0"/>
                <a:lumOff val="0"/>
                <a:alphaOff val="-40000"/>
                <a:shade val="51000"/>
                <a:satMod val="130000"/>
              </a:schemeClr>
            </a:gs>
            <a:gs pos="80000">
              <a:schemeClr val="accent1">
                <a:alpha val="90000"/>
                <a:hueOff val="0"/>
                <a:satOff val="0"/>
                <a:lumOff val="0"/>
                <a:alphaOff val="-40000"/>
                <a:shade val="93000"/>
                <a:satMod val="130000"/>
              </a:schemeClr>
            </a:gs>
            <a:gs pos="100000">
              <a:schemeClr val="accent1">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t" anchorCtr="0">
          <a:noAutofit/>
        </a:bodyPr>
        <a:lstStyle/>
        <a:p>
          <a:pPr lvl="0" algn="ctr" defTabSz="1155700">
            <a:lnSpc>
              <a:spcPct val="90000"/>
            </a:lnSpc>
            <a:spcBef>
              <a:spcPct val="0"/>
            </a:spcBef>
            <a:spcAft>
              <a:spcPct val="35000"/>
            </a:spcAft>
          </a:pPr>
          <a:r>
            <a:rPr lang="en-US" sz="2600" b="1" kern="1200" dirty="0" smtClean="0"/>
            <a:t>Gödel</a:t>
          </a:r>
          <a:r>
            <a:rPr lang="en-US" sz="2600" kern="1200" dirty="0" smtClean="0"/>
            <a:t> </a:t>
          </a:r>
          <a:r>
            <a:rPr lang="en-US" sz="2600" b="1" kern="1200" dirty="0" smtClean="0"/>
            <a:t>Incompleteness</a:t>
          </a:r>
          <a:endParaRPr lang="en-US" sz="2600" kern="1200" dirty="0"/>
        </a:p>
      </dsp:txBody>
      <dsp:txXfrm>
        <a:off x="5217766" y="2133605"/>
        <a:ext cx="2613645" cy="1838335"/>
      </dsp:txXfrm>
    </dsp:sp>
    <dsp:sp modelId="{FCD564EC-0CD7-4D89-AF2E-50127DD4F3F0}">
      <dsp:nvSpPr>
        <dsp:cNvPr id="0" name=""/>
        <dsp:cNvSpPr/>
      </dsp:nvSpPr>
      <dsp:spPr>
        <a:xfrm>
          <a:off x="0" y="3779520"/>
          <a:ext cx="7848600" cy="284480"/>
        </a:xfrm>
        <a:prstGeom prst="rect">
          <a:avLst/>
        </a:prstGeom>
        <a:solidFill>
          <a:schemeClr val="accent1">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9FC7A91B-FA18-4D2F-A2DC-C0564A1AEA35}" type="datetimeFigureOut">
              <a:rPr lang="en-US" smtClean="0"/>
              <a:t>9/2/2013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536A500F-6F5A-4094-95C3-884AAF8CCC38}" type="slidenum">
              <a:rPr lang="en-US" smtClean="0"/>
              <a:t>‹#›</a:t>
            </a:fld>
            <a:endParaRPr lang="en-US"/>
          </a:p>
        </p:txBody>
      </p:sp>
    </p:spTree>
    <p:extLst>
      <p:ext uri="{BB962C8B-B14F-4D97-AF65-F5344CB8AC3E}">
        <p14:creationId xmlns:p14="http://schemas.microsoft.com/office/powerpoint/2010/main" val="3818301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4FC77D9-5DDF-4A7B-B2B8-B112B85F14F8}" type="datetimeFigureOut">
              <a:rPr lang="en-US" smtClean="0"/>
              <a:t>9/2/2013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180C10F-8680-4BB3-ADF1-25C4DFA511CD}" type="slidenum">
              <a:rPr lang="en-US" smtClean="0"/>
              <a:t>‹#›</a:t>
            </a:fld>
            <a:endParaRPr lang="en-US"/>
          </a:p>
        </p:txBody>
      </p:sp>
    </p:spTree>
    <p:extLst>
      <p:ext uri="{BB962C8B-B14F-4D97-AF65-F5344CB8AC3E}">
        <p14:creationId xmlns:p14="http://schemas.microsoft.com/office/powerpoint/2010/main" val="2503071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call yourselves scientists. You call yourselves engineers.  You say you use the scientific method to solve problems and make progress in the world.  But what are you really doing?</a:t>
            </a:r>
            <a:endParaRPr lang="en-US" dirty="0" smtClean="0"/>
          </a:p>
          <a:p>
            <a:endParaRPr lang="en-US" dirty="0" smtClean="0"/>
          </a:p>
          <a:p>
            <a:r>
              <a:rPr lang="en-US" dirty="0" smtClean="0"/>
              <a:t>I will not define a model</a:t>
            </a:r>
            <a:r>
              <a:rPr lang="en-US" baseline="0" dirty="0" smtClean="0"/>
              <a:t> right away.  Instead, I will show you how we have used models in the past, work on models in the present and how we seek to improve models in the future.  Then, we can define a model inductively and see what it means in our life.  So while we explore the depths of models, keep in mind the question: what is a model?</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a:t>
            </a:fld>
            <a:endParaRPr lang="en-US" dirty="0"/>
          </a:p>
        </p:txBody>
      </p:sp>
    </p:spTree>
    <p:extLst>
      <p:ext uri="{BB962C8B-B14F-4D97-AF65-F5344CB8AC3E}">
        <p14:creationId xmlns:p14="http://schemas.microsoft.com/office/powerpoint/2010/main" val="11113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reorder 3,2,1</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11</a:t>
            </a:fld>
            <a:endParaRPr lang="en-US"/>
          </a:p>
        </p:txBody>
      </p:sp>
    </p:spTree>
    <p:extLst>
      <p:ext uri="{BB962C8B-B14F-4D97-AF65-F5344CB8AC3E}">
        <p14:creationId xmlns:p14="http://schemas.microsoft.com/office/powerpoint/2010/main" val="401321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Utopia: finite population sees greater lifespans</a:t>
            </a:r>
            <a:r>
              <a:rPr lang="en-US" baseline="0" dirty="0" smtClean="0"/>
              <a:t> and greater quality of life as opposed to same quality of life for greater number of people.  Also, we won’t have to subvert the environment to human living as much, nor kill off as many other species competing for resources.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12</a:t>
            </a:fld>
            <a:endParaRPr lang="en-US"/>
          </a:p>
        </p:txBody>
      </p:sp>
    </p:spTree>
    <p:extLst>
      <p:ext uri="{BB962C8B-B14F-4D97-AF65-F5344CB8AC3E}">
        <p14:creationId xmlns:p14="http://schemas.microsoft.com/office/powerpoint/2010/main" val="85204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Focus on 2, don’t forget 1.</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13</a:t>
            </a:fld>
            <a:endParaRPr lang="en-US"/>
          </a:p>
        </p:txBody>
      </p:sp>
    </p:spTree>
    <p:extLst>
      <p:ext uri="{BB962C8B-B14F-4D97-AF65-F5344CB8AC3E}">
        <p14:creationId xmlns:p14="http://schemas.microsoft.com/office/powerpoint/2010/main" val="107203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15</a:t>
            </a:fld>
            <a:endParaRPr lang="en-US" dirty="0"/>
          </a:p>
        </p:txBody>
      </p:sp>
    </p:spTree>
    <p:extLst>
      <p:ext uri="{BB962C8B-B14F-4D97-AF65-F5344CB8AC3E}">
        <p14:creationId xmlns:p14="http://schemas.microsoft.com/office/powerpoint/2010/main" val="553636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a:defRPr/>
            </a:pPr>
            <a:r>
              <a:rPr lang="en-US" sz="2100" dirty="0"/>
              <a:t>circumstances led to the Big Bang?</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16</a:t>
            </a:fld>
            <a:endParaRPr lang="en-US" dirty="0"/>
          </a:p>
        </p:txBody>
      </p:sp>
    </p:spTree>
    <p:extLst>
      <p:ext uri="{BB962C8B-B14F-4D97-AF65-F5344CB8AC3E}">
        <p14:creationId xmlns:p14="http://schemas.microsoft.com/office/powerpoint/2010/main" val="368152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think about one of the primary</a:t>
            </a:r>
            <a:r>
              <a:rPr lang="en-US" baseline="0" dirty="0" smtClean="0"/>
              <a:t> goals of the hunter-gatherers– to obtain FOOD.  One way we can do it is hunting *this* deer.  To better hunt the deer, we ask…</a:t>
            </a:r>
            <a:endParaRPr lang="en-US" dirty="0" smtClean="0"/>
          </a:p>
          <a:p>
            <a:r>
              <a:rPr lang="en-US" dirty="0" smtClean="0"/>
              <a:t>Suppose</a:t>
            </a:r>
            <a:r>
              <a:rPr lang="en-US" baseline="0" dirty="0" smtClean="0"/>
              <a:t> we build a trap.  Now we would ask… #2</a:t>
            </a:r>
          </a:p>
          <a:p>
            <a:r>
              <a:rPr lang="en-US" baseline="0" dirty="0" smtClean="0"/>
              <a:t>But, even if we can figure these conditions out, it would be nice to be able to DO something to increase the chance that deer move under the trap.  So we can ask… #3</a:t>
            </a:r>
          </a:p>
          <a:p>
            <a:r>
              <a:rPr lang="en-US" baseline="0" dirty="0" smtClean="0"/>
              <a:t>NOW if we can answer all 3 of these questions </a:t>
            </a:r>
            <a:r>
              <a:rPr lang="en-US" i="1" baseline="0" dirty="0" smtClean="0"/>
              <a:t>well enough</a:t>
            </a:r>
            <a:r>
              <a:rPr lang="en-US" baseline="0" dirty="0" smtClean="0"/>
              <a:t>, we may succeed in trapping the deer and satisfying our goal to obtain food.</a:t>
            </a:r>
          </a:p>
          <a:p>
            <a:r>
              <a:rPr lang="en-US" baseline="0" dirty="0" smtClean="0"/>
              <a:t>Well… let’s think about these questions a bit more.  We can classify each question:</a:t>
            </a:r>
          </a:p>
          <a:p>
            <a:r>
              <a:rPr lang="en-US" baseline="0" dirty="0" smtClean="0"/>
              <a:t>The first is a question of prediction.  The hunter-gatherers want to know the likelihood of a future state, given the state of the world right now and in the past.  </a:t>
            </a:r>
          </a:p>
          <a:p>
            <a:r>
              <a:rPr lang="en-US" baseline="0" dirty="0" smtClean="0"/>
              <a:t>The second is a question of explanation.  What are the most likely states that explain the occurrence of a given state?</a:t>
            </a:r>
          </a:p>
          <a:p>
            <a:r>
              <a:rPr lang="en-US" baseline="0" dirty="0" smtClean="0"/>
              <a:t>The third is a question of intervention.  If we do some action, forcing part of the current world state to some value, will we achieve a desired effect?</a:t>
            </a:r>
          </a:p>
          <a:p>
            <a:r>
              <a:rPr lang="en-US" baseline="0" dirty="0" smtClean="0"/>
              <a:t>In general, we call these three questions </a:t>
            </a:r>
            <a:r>
              <a:rPr lang="en-US" i="1" baseline="0" dirty="0" smtClean="0"/>
              <a:t>inference queries</a:t>
            </a:r>
            <a:r>
              <a:rPr lang="en-US" baseline="0" dirty="0" smtClean="0"/>
              <a:t>, and they make up all our daily activities.  </a:t>
            </a:r>
          </a:p>
          <a:p>
            <a:r>
              <a:rPr lang="en-US" baseline="0" dirty="0" smtClean="0"/>
              <a:t>	Can I predict the stock market so that I invest in the best funds?</a:t>
            </a:r>
          </a:p>
          <a:p>
            <a:r>
              <a:rPr lang="en-US" baseline="0" dirty="0" smtClean="0"/>
              <a:t>	Can I explain why I want to eat a cookie?</a:t>
            </a:r>
          </a:p>
          <a:p>
            <a:r>
              <a:rPr lang="en-US" baseline="0" dirty="0" smtClean="0"/>
              <a:t>	Can I intervene to get the best grade in a class?  And so on.</a:t>
            </a:r>
          </a:p>
          <a:p>
            <a:r>
              <a:rPr lang="en-US" baseline="0" dirty="0" smtClean="0"/>
              <a:t>Notice that all these queries can be written in the language of mathematics.  This implies that these queries are computable.  Keep that in mind, and I will return to that point shortly.</a:t>
            </a:r>
          </a:p>
          <a:p>
            <a:endParaRPr lang="en-US" baseline="0" dirty="0" smtClean="0"/>
          </a:p>
          <a:p>
            <a:r>
              <a:rPr lang="en-US" baseline="0" dirty="0" smtClean="0"/>
              <a:t>Now, just as the hunter-gatherers made these 3 types of queries 1000s of years ago, we make the same queries today in pursuit of our own goals.  But there’s a big question: what when our models fail?  We can’t predict the position of the deer perfectly, we can’t explain what will cause the deer to move under the trap easily, and our interventions, making the noise, don’t always accomplish our intended goals, trapping the deer.  So what are we to do?</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2</a:t>
            </a:fld>
            <a:endParaRPr lang="en-US" dirty="0"/>
          </a:p>
        </p:txBody>
      </p:sp>
    </p:spTree>
    <p:extLst>
      <p:ext uri="{BB962C8B-B14F-4D97-AF65-F5344CB8AC3E}">
        <p14:creationId xmlns:p14="http://schemas.microsoft.com/office/powerpoint/2010/main" val="213289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turns out we’re not the only ones asking</a:t>
            </a:r>
            <a:r>
              <a:rPr lang="en-US" baseline="0" dirty="0" smtClean="0"/>
              <a:t> that question.  For a long time, humans wondered how their models could fail and came up with a clear answer: God!  </a:t>
            </a:r>
          </a:p>
          <a:p>
            <a:endParaRPr lang="en-US" baseline="0" dirty="0" smtClean="0"/>
          </a:p>
          <a:p>
            <a:r>
              <a:rPr lang="en-US" baseline="0" dirty="0" smtClean="0"/>
              <a:t>A few thousand years after the hunter-gatherers, philosophers began thinking about the limits of our models, and they started by asking…</a:t>
            </a:r>
            <a:endParaRPr lang="en-US" dirty="0" smtClean="0"/>
          </a:p>
          <a:p>
            <a:r>
              <a:rPr lang="en-US" dirty="0" smtClean="0"/>
              <a:t>and then it took the form of…</a:t>
            </a:r>
          </a:p>
          <a:p>
            <a:r>
              <a:rPr lang="en-US" dirty="0" smtClean="0"/>
              <a:t>In other words, philosophers started investigating *epistemology</a:t>
            </a:r>
          </a:p>
          <a:p>
            <a:r>
              <a:rPr lang="en-US" dirty="0" smtClean="0"/>
              <a:t>Now</a:t>
            </a:r>
            <a:r>
              <a:rPr lang="en-US" baseline="0" dirty="0" smtClean="0"/>
              <a:t> for you history buffs, you might remember that epistemology split into two camps.  One camp is called the *rationalists, who proposed that we acquire all our knowledge through logic and reasoning.  They said that if we think </a:t>
            </a:r>
            <a:r>
              <a:rPr lang="en-US" i="1" baseline="0" dirty="0" smtClean="0"/>
              <a:t>really hard</a:t>
            </a:r>
            <a:r>
              <a:rPr lang="en-US" baseline="0" dirty="0" smtClean="0"/>
              <a:t>, we can discover all the knowledge of the universe.</a:t>
            </a:r>
          </a:p>
          <a:p>
            <a:r>
              <a:rPr lang="en-US" baseline="0" dirty="0" smtClean="0"/>
              <a:t>On the other extreme, another group of philosophers said “what!?  You rationalists just think </a:t>
            </a:r>
          </a:p>
          <a:p>
            <a:endParaRPr lang="en-US" baseline="0" dirty="0" smtClean="0"/>
          </a:p>
          <a:p>
            <a:r>
              <a:rPr lang="en-US" baseline="0" dirty="0" smtClean="0"/>
              <a:t>If we can both COMPUTE and OBSERVE then we can create the GOD MACHINE</a:t>
            </a:r>
          </a:p>
          <a:p>
            <a:endParaRPr lang="en-US" baseline="0" dirty="0" smtClean="0"/>
          </a:p>
          <a:p>
            <a:endParaRPr lang="en-US" dirty="0" smtClean="0"/>
          </a:p>
          <a:p>
            <a:r>
              <a:rPr lang="en-US" dirty="0" smtClean="0"/>
              <a:t>Predictions</a:t>
            </a:r>
            <a:r>
              <a:rPr lang="en-US" baseline="0" dirty="0" smtClean="0"/>
              <a:t> provide a check on our imaginations</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3</a:t>
            </a:fld>
            <a:endParaRPr lang="en-US" dirty="0"/>
          </a:p>
        </p:txBody>
      </p:sp>
    </p:spTree>
    <p:extLst>
      <p:ext uri="{BB962C8B-B14F-4D97-AF65-F5344CB8AC3E}">
        <p14:creationId xmlns:p14="http://schemas.microsoft.com/office/powerpoint/2010/main" val="290963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stance: You will</a:t>
            </a:r>
            <a:r>
              <a:rPr lang="en-US" baseline="0" dirty="0" smtClean="0"/>
              <a:t> never know everything because there are limits on what you can measure.</a:t>
            </a:r>
            <a:endParaRPr lang="en-US" dirty="0" smtClean="0"/>
          </a:p>
          <a:p>
            <a:r>
              <a:rPr lang="en-US" dirty="0" smtClean="0"/>
              <a:t>G’s counter:</a:t>
            </a:r>
            <a:r>
              <a:rPr lang="en-US" baseline="0" dirty="0" smtClean="0"/>
              <a:t> Your uncertainty is on a really small scale</a:t>
            </a:r>
          </a:p>
          <a:p>
            <a:r>
              <a:rPr lang="en-US" baseline="0" dirty="0" smtClean="0"/>
              <a:t>D’s response: Yea, but think about </a:t>
            </a:r>
            <a:r>
              <a:rPr lang="en-US" b="1" baseline="0" dirty="0" smtClean="0"/>
              <a:t>chaotic</a:t>
            </a:r>
            <a:r>
              <a:rPr lang="en-US" baseline="0" dirty="0" smtClean="0"/>
              <a:t> systems.  A small deviation in initial inputs to a chaotic system, even on the scale of 10^-30, leads to total divergence.  Your models will never be correct.</a:t>
            </a:r>
          </a:p>
          <a:p>
            <a:r>
              <a:rPr lang="en-US" baseline="0" dirty="0" smtClean="0"/>
              <a:t>G’s Stance:  Actually, we can model physical uncertainty with </a:t>
            </a:r>
            <a:r>
              <a:rPr lang="en-US" b="1" baseline="0" dirty="0" smtClean="0"/>
              <a:t>probability</a:t>
            </a:r>
            <a:r>
              <a:rPr lang="en-US" baseline="0" dirty="0" smtClean="0"/>
              <a:t> and randomness.  By incorporating probability into our models, we can use </a:t>
            </a:r>
            <a:r>
              <a:rPr lang="en-US" b="1" baseline="0" dirty="0" smtClean="0"/>
              <a:t>machine learning </a:t>
            </a:r>
            <a:r>
              <a:rPr lang="en-US" baseline="0" dirty="0" smtClean="0"/>
              <a:t>to create models that capture reality with minimal error.</a:t>
            </a:r>
          </a:p>
          <a:p>
            <a:r>
              <a:rPr lang="en-US" baseline="0" dirty="0" smtClean="0"/>
              <a:t>D’s Response:  You risk </a:t>
            </a:r>
            <a:r>
              <a:rPr lang="en-US" baseline="0" dirty="0" err="1" smtClean="0"/>
              <a:t>overfitting</a:t>
            </a:r>
            <a:r>
              <a:rPr lang="en-US" baseline="0" dirty="0" smtClean="0"/>
              <a:t> the data and mistake randomness with supposed order.  You also need HUGE sets of data to have a decent model.  Think of the </a:t>
            </a:r>
            <a:r>
              <a:rPr lang="en-US" b="1" baseline="0" dirty="0" smtClean="0"/>
              <a:t>Bayesian error rate</a:t>
            </a:r>
            <a:r>
              <a:rPr lang="en-US" baseline="0" dirty="0" smtClean="0"/>
              <a:t>: you will never achieve an error smaller than the minimum Bayesian Error Rate when engaging in any kind of machine learning.</a:t>
            </a:r>
          </a:p>
          <a:p>
            <a:r>
              <a:rPr lang="en-US" baseline="0" dirty="0" smtClean="0"/>
              <a:t>G’s stance: Ok, but you will never be correct either.   Your logical systems will never be </a:t>
            </a:r>
            <a:r>
              <a:rPr lang="en-US" b="1" baseline="0" dirty="0" smtClean="0"/>
              <a:t>complete</a:t>
            </a:r>
            <a:r>
              <a:rPr lang="en-US" baseline="0" dirty="0" smtClean="0"/>
              <a:t> without risking inconsistency.  And if you desire total </a:t>
            </a:r>
            <a:r>
              <a:rPr lang="en-US" b="1" baseline="0" dirty="0" smtClean="0"/>
              <a:t>consistency</a:t>
            </a:r>
            <a:r>
              <a:rPr lang="en-US" baseline="0" dirty="0" smtClean="0"/>
              <a:t>, then your system will be incomplete.</a:t>
            </a:r>
          </a:p>
          <a:p>
            <a:r>
              <a:rPr lang="en-US" baseline="0" dirty="0" smtClean="0"/>
              <a:t>D’s stance:  Well, we’re both fucked. I can’t ever gain complete and consistent knowledge, and you can’t ever take perfect data observations from  the environment.  And we both cannot make perfect manipulations due to the laws of </a:t>
            </a:r>
            <a:r>
              <a:rPr lang="en-US" b="1" baseline="0" dirty="0" smtClean="0"/>
              <a:t>thermodynamics</a:t>
            </a:r>
            <a:r>
              <a:rPr lang="en-US" baseline="0" dirty="0" smtClean="0"/>
              <a:t>– no matter how much we try to intervene, we cannot make energy flow from low to high without applying work.  We can’t make perpetual motion machines!</a:t>
            </a:r>
          </a:p>
          <a:p>
            <a:endParaRPr lang="en-US" baseline="0" dirty="0" smtClean="0"/>
          </a:p>
        </p:txBody>
      </p:sp>
      <p:sp>
        <p:nvSpPr>
          <p:cNvPr id="4" name="Slide Number Placeholder 3"/>
          <p:cNvSpPr>
            <a:spLocks noGrp="1"/>
          </p:cNvSpPr>
          <p:nvPr>
            <p:ph type="sldNum" sz="quarter" idx="10"/>
          </p:nvPr>
        </p:nvSpPr>
        <p:spPr/>
        <p:txBody>
          <a:bodyPr/>
          <a:lstStyle/>
          <a:p>
            <a:fld id="{C180C10F-8680-4BB3-ADF1-25C4DFA511CD}" type="slidenum">
              <a:rPr lang="en-US" smtClean="0"/>
              <a:t>4</a:t>
            </a:fld>
            <a:endParaRPr lang="en-US"/>
          </a:p>
        </p:txBody>
      </p:sp>
    </p:spTree>
    <p:extLst>
      <p:ext uri="{BB962C8B-B14F-4D97-AF65-F5344CB8AC3E}">
        <p14:creationId xmlns:p14="http://schemas.microsoft.com/office/powerpoint/2010/main" val="309089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Stand on the shoulders of giants</a:t>
            </a:r>
          </a:p>
          <a:p>
            <a:endParaRPr lang="en-US" dirty="0" smtClean="0"/>
          </a:p>
          <a:p>
            <a:r>
              <a:rPr lang="en-US" dirty="0" smtClean="0"/>
              <a:t>Clothes shopping – can only afford $30</a:t>
            </a:r>
            <a:r>
              <a:rPr lang="en-US" baseline="0" dirty="0" smtClean="0"/>
              <a:t> on new pants.  Filter out everything above – like a low pass filter -&gt; DSP</a:t>
            </a:r>
          </a:p>
          <a:p>
            <a:r>
              <a:rPr lang="en-US" dirty="0" smtClean="0"/>
              <a:t>Use others’ results without expending their lifetime of effort</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5</a:t>
            </a:fld>
            <a:endParaRPr lang="en-US"/>
          </a:p>
        </p:txBody>
      </p:sp>
    </p:spTree>
    <p:extLst>
      <p:ext uri="{BB962C8B-B14F-4D97-AF65-F5344CB8AC3E}">
        <p14:creationId xmlns:p14="http://schemas.microsoft.com/office/powerpoint/2010/main" val="186160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 cannot perfectly predict,</a:t>
            </a:r>
            <a:r>
              <a:rPr lang="en-US" baseline="0" dirty="0" smtClean="0"/>
              <a:t> explain &amp; intervene given the limits of our models, but with the capabilities we do have, we can deliver the most likely explanations, predictions &amp; interventions.</a:t>
            </a: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6</a:t>
            </a:fld>
            <a:endParaRPr lang="en-US"/>
          </a:p>
        </p:txBody>
      </p:sp>
    </p:spTree>
    <p:extLst>
      <p:ext uri="{BB962C8B-B14F-4D97-AF65-F5344CB8AC3E}">
        <p14:creationId xmlns:p14="http://schemas.microsoft.com/office/powerpoint/2010/main" val="109218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prstClr val="black"/>
                </a:solidFill>
                <a:sym typeface="Wingdings" pitchFamily="2" charset="2"/>
              </a:rPr>
              <a:t>Always learn more &amp; pass on the knowledge</a:t>
            </a:r>
            <a:endParaRPr lang="en-US" dirty="0" smtClean="0">
              <a:solidFill>
                <a:prstClr val="black"/>
              </a:solidFill>
            </a:endParaRPr>
          </a:p>
          <a:p>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7</a:t>
            </a:fld>
            <a:endParaRPr lang="en-US"/>
          </a:p>
        </p:txBody>
      </p:sp>
    </p:spTree>
    <p:extLst>
      <p:ext uri="{BB962C8B-B14F-4D97-AF65-F5344CB8AC3E}">
        <p14:creationId xmlns:p14="http://schemas.microsoft.com/office/powerpoint/2010/main" val="378734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should you take away from</a:t>
            </a:r>
            <a:r>
              <a:rPr lang="en-US" baseline="0" dirty="0" smtClean="0"/>
              <a:t> tonight?  </a:t>
            </a:r>
          </a:p>
          <a:p>
            <a:r>
              <a:rPr lang="en-US" baseline="0" dirty="0" smtClean="0"/>
              <a:t>First, recognize your goals: through what better predictions, explanations and interventions are you trying to change the world?  If you understand your goals and how to improve models to meet them, you will understand what your role in the world.</a:t>
            </a:r>
          </a:p>
          <a:p>
            <a:r>
              <a:rPr lang="en-US" baseline="0" dirty="0" smtClean="0"/>
              <a:t>Second, recognize there are fundamental limits.  BUT DO NOT DESPAIR!  Though we can’t ever hit the limits, we can approach them, and by doing so move humanity to greater place than today.</a:t>
            </a:r>
          </a:p>
          <a:p>
            <a:r>
              <a:rPr lang="en-US" baseline="0" dirty="0" smtClean="0"/>
              <a:t>We move to push the limits, and in doing so we create real progress in the world.  And we do it for those two grand goals:</a:t>
            </a:r>
          </a:p>
          <a:p>
            <a:r>
              <a:rPr lang="en-US" baseline="0" dirty="0" smtClean="0"/>
              <a:t>	to move the world toward our vision, and to take utter joy in the whole process while doing so.</a:t>
            </a:r>
          </a:p>
          <a:p>
            <a:endParaRPr lang="en-US" baseline="0" dirty="0" smtClean="0"/>
          </a:p>
          <a:p>
            <a:r>
              <a:rPr lang="en-US" dirty="0" smtClean="0"/>
              <a:t>We have limits</a:t>
            </a:r>
          </a:p>
          <a:p>
            <a:r>
              <a:rPr lang="en-US" dirty="0" smtClean="0"/>
              <a:t>Can we hit the God Machine?</a:t>
            </a:r>
          </a:p>
          <a:p>
            <a:r>
              <a:rPr lang="en-US" dirty="0" smtClean="0"/>
              <a:t>No we can't</a:t>
            </a:r>
          </a:p>
          <a:p>
            <a:r>
              <a:rPr lang="en-US" dirty="0" smtClean="0"/>
              <a:t>But we can get closer</a:t>
            </a:r>
          </a:p>
          <a:p>
            <a:r>
              <a:rPr lang="en-US" dirty="0" smtClean="0"/>
              <a:t>And make</a:t>
            </a:r>
            <a:r>
              <a:rPr lang="en-US" baseline="0" dirty="0" smtClean="0"/>
              <a:t> </a:t>
            </a:r>
            <a:r>
              <a:rPr lang="en-US" dirty="0" smtClean="0"/>
              <a:t>real progress in the world</a:t>
            </a:r>
          </a:p>
          <a:p>
            <a:r>
              <a:rPr lang="en-US" dirty="0" smtClean="0"/>
              <a:t>And this is why we do it</a:t>
            </a:r>
            <a:endParaRPr lang="en-US" dirty="0"/>
          </a:p>
        </p:txBody>
      </p:sp>
      <p:sp>
        <p:nvSpPr>
          <p:cNvPr id="4" name="Slide Number Placeholder 3"/>
          <p:cNvSpPr>
            <a:spLocks noGrp="1"/>
          </p:cNvSpPr>
          <p:nvPr>
            <p:ph type="sldNum" sz="quarter" idx="10"/>
          </p:nvPr>
        </p:nvSpPr>
        <p:spPr/>
        <p:txBody>
          <a:bodyPr/>
          <a:lstStyle/>
          <a:p>
            <a:fld id="{C180C10F-8680-4BB3-ADF1-25C4DFA511CD}" type="slidenum">
              <a:rPr lang="en-US" smtClean="0"/>
              <a:t>8</a:t>
            </a:fld>
            <a:endParaRPr lang="en-US"/>
          </a:p>
        </p:txBody>
      </p:sp>
    </p:spTree>
    <p:extLst>
      <p:ext uri="{BB962C8B-B14F-4D97-AF65-F5344CB8AC3E}">
        <p14:creationId xmlns:p14="http://schemas.microsoft.com/office/powerpoint/2010/main" val="268122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80C10F-8680-4BB3-ADF1-25C4DFA511CD}" type="slidenum">
              <a:rPr lang="en-US" smtClean="0"/>
              <a:t>9</a:t>
            </a:fld>
            <a:endParaRPr lang="en-US"/>
          </a:p>
        </p:txBody>
      </p:sp>
    </p:spTree>
    <p:extLst>
      <p:ext uri="{BB962C8B-B14F-4D97-AF65-F5344CB8AC3E}">
        <p14:creationId xmlns:p14="http://schemas.microsoft.com/office/powerpoint/2010/main" val="75699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51085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18122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239909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44476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8801C9-EEE0-44A4-83C8-307F972F4A7F}" type="datetimeFigureOut">
              <a:rPr lang="en-US" smtClean="0"/>
              <a:t>9/2/2013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74398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8801C9-EEE0-44A4-83C8-307F972F4A7F}" type="datetimeFigureOut">
              <a:rPr lang="en-US" smtClean="0"/>
              <a:t>9/2/2013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92134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8801C9-EEE0-44A4-83C8-307F972F4A7F}" type="datetimeFigureOut">
              <a:rPr lang="en-US" smtClean="0"/>
              <a:t>9/2/2013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45552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8801C9-EEE0-44A4-83C8-307F972F4A7F}" type="datetimeFigureOut">
              <a:rPr lang="en-US" smtClean="0"/>
              <a:t>9/2/2013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30884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801C9-EEE0-44A4-83C8-307F972F4A7F}" type="datetimeFigureOut">
              <a:rPr lang="en-US" smtClean="0"/>
              <a:t>9/2/2013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222605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9/2/2013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390119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8801C9-EEE0-44A4-83C8-307F972F4A7F}" type="datetimeFigureOut">
              <a:rPr lang="en-US" smtClean="0"/>
              <a:t>9/2/2013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EB6F4-CA35-4A39-911B-C0B52E143BA8}" type="slidenum">
              <a:rPr lang="en-US" smtClean="0"/>
              <a:t>‹#›</a:t>
            </a:fld>
            <a:endParaRPr lang="en-US"/>
          </a:p>
        </p:txBody>
      </p:sp>
    </p:spTree>
    <p:extLst>
      <p:ext uri="{BB962C8B-B14F-4D97-AF65-F5344CB8AC3E}">
        <p14:creationId xmlns:p14="http://schemas.microsoft.com/office/powerpoint/2010/main" val="140529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801C9-EEE0-44A4-83C8-307F972F4A7F}" type="datetimeFigureOut">
              <a:rPr lang="en-US" smtClean="0"/>
              <a:t>9/2/2013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EB6F4-CA35-4A39-911B-C0B52E143BA8}" type="slidenum">
              <a:rPr lang="en-US" smtClean="0"/>
              <a:t>‹#›</a:t>
            </a:fld>
            <a:endParaRPr lang="en-US"/>
          </a:p>
        </p:txBody>
      </p:sp>
    </p:spTree>
    <p:extLst>
      <p:ext uri="{BB962C8B-B14F-4D97-AF65-F5344CB8AC3E}">
        <p14:creationId xmlns:p14="http://schemas.microsoft.com/office/powerpoint/2010/main" val="1468122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5.jpeg"/><Relationship Id="rId7" Type="http://schemas.microsoft.com/office/2007/relationships/hdphoto" Target="../media/hdphoto7.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jpeg"/><Relationship Id="rId5" Type="http://schemas.microsoft.com/office/2007/relationships/hdphoto" Target="../media/hdphoto6.wdp"/><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gif"/><Relationship Id="rId5" Type="http://schemas.openxmlformats.org/officeDocument/2006/relationships/diagramQuickStyle" Target="../diagrams/quickStyle1.xml"/><Relationship Id="rId10" Type="http://schemas.openxmlformats.org/officeDocument/2006/relationships/image" Target="../media/image13.emf"/><Relationship Id="rId4" Type="http://schemas.openxmlformats.org/officeDocument/2006/relationships/diagramLayout" Target="../diagrams/layout1.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6.png"/><Relationship Id="rId7"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g"/><Relationship Id="rId4" Type="http://schemas.microsoft.com/office/2007/relationships/hdphoto" Target="../media/hdphoto4.wdp"/><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Are Modelers, </a:t>
            </a:r>
            <a:br>
              <a:rPr lang="en-US" dirty="0" smtClean="0"/>
            </a:br>
            <a:r>
              <a:rPr lang="en-US" dirty="0" smtClean="0"/>
              <a:t>Pressing Our Models</a:t>
            </a:r>
            <a:endParaRPr lang="en-US" dirty="0"/>
          </a:p>
        </p:txBody>
      </p:sp>
      <p:sp>
        <p:nvSpPr>
          <p:cNvPr id="3" name="Content Placeholder 2"/>
          <p:cNvSpPr>
            <a:spLocks noGrp="1"/>
          </p:cNvSpPr>
          <p:nvPr>
            <p:ph idx="1"/>
          </p:nvPr>
        </p:nvSpPr>
        <p:spPr>
          <a:xfrm>
            <a:off x="457200" y="1798637"/>
            <a:ext cx="8229600" cy="4525963"/>
          </a:xfrm>
        </p:spPr>
        <p:txBody>
          <a:bodyPr>
            <a:normAutofit/>
          </a:bodyPr>
          <a:lstStyle/>
          <a:p>
            <a:pPr marL="0" indent="0">
              <a:buNone/>
            </a:pPr>
            <a:r>
              <a:rPr lang="en-US" sz="3600" b="1" i="1" dirty="0"/>
              <a:t>How</a:t>
            </a:r>
            <a:r>
              <a:rPr lang="en-US" sz="3600" dirty="0"/>
              <a:t> do we model?</a:t>
            </a:r>
          </a:p>
          <a:p>
            <a:pPr marL="0" indent="0">
              <a:buNone/>
            </a:pPr>
            <a:r>
              <a:rPr lang="en-US" sz="3600" b="1" i="1" dirty="0" smtClean="0"/>
              <a:t>To what extent</a:t>
            </a:r>
            <a:r>
              <a:rPr lang="en-US" sz="3600" dirty="0" smtClean="0"/>
              <a:t> </a:t>
            </a:r>
            <a:br>
              <a:rPr lang="en-US" sz="3600" dirty="0" smtClean="0"/>
            </a:br>
            <a:r>
              <a:rPr lang="en-US" sz="3600" dirty="0" smtClean="0"/>
              <a:t>        can we model?</a:t>
            </a:r>
          </a:p>
          <a:p>
            <a:pPr marL="0" indent="0">
              <a:buNone/>
            </a:pPr>
            <a:r>
              <a:rPr lang="en-US" sz="3600" b="1" i="1" dirty="0" smtClean="0"/>
              <a:t>Why</a:t>
            </a:r>
            <a:r>
              <a:rPr lang="en-US" sz="3600" dirty="0" smtClean="0"/>
              <a:t> </a:t>
            </a:r>
            <a:r>
              <a:rPr lang="en-US" sz="3600" dirty="0"/>
              <a:t>do we model?</a:t>
            </a:r>
          </a:p>
          <a:p>
            <a:pPr marL="0" indent="0">
              <a:buNone/>
            </a:pPr>
            <a:endParaRPr lang="en-US" sz="1800" dirty="0" smtClean="0"/>
          </a:p>
          <a:p>
            <a:pPr marL="0" indent="0">
              <a:buNone/>
            </a:pPr>
            <a:r>
              <a:rPr lang="en-US" sz="3600" dirty="0" smtClean="0"/>
              <a:t>What </a:t>
            </a:r>
            <a:r>
              <a:rPr lang="en-US" sz="3600" dirty="0"/>
              <a:t>are the </a:t>
            </a:r>
            <a:r>
              <a:rPr lang="en-US" sz="3600" b="1" i="1" dirty="0"/>
              <a:t>long-term consequences</a:t>
            </a:r>
            <a:r>
              <a:rPr lang="en-US" sz="3600" dirty="0"/>
              <a:t> </a:t>
            </a:r>
            <a:endParaRPr lang="en-US" sz="3600" dirty="0" smtClean="0"/>
          </a:p>
          <a:p>
            <a:pPr marL="0" indent="0">
              <a:buNone/>
            </a:pPr>
            <a:r>
              <a:rPr lang="en-US" sz="3600" dirty="0"/>
              <a:t> </a:t>
            </a:r>
            <a:r>
              <a:rPr lang="en-US" sz="3600" dirty="0" smtClean="0"/>
              <a:t>       of </a:t>
            </a:r>
            <a:r>
              <a:rPr lang="en-US" sz="3600" dirty="0"/>
              <a:t>our modeling</a:t>
            </a:r>
            <a:r>
              <a:rPr lang="en-US" sz="3600" dirty="0" smtClean="0"/>
              <a:t>?</a:t>
            </a:r>
            <a:endParaRPr lang="en-US" sz="3600" dirty="0"/>
          </a:p>
          <a:p>
            <a:pPr marL="0" indent="0">
              <a:buNone/>
            </a:pPr>
            <a:endParaRPr lang="en-US" sz="3600" dirty="0" smtClean="0"/>
          </a:p>
        </p:txBody>
      </p:sp>
      <p:grpSp>
        <p:nvGrpSpPr>
          <p:cNvPr id="9" name="Group 8"/>
          <p:cNvGrpSpPr/>
          <p:nvPr/>
        </p:nvGrpSpPr>
        <p:grpSpPr>
          <a:xfrm>
            <a:off x="4419600" y="1828799"/>
            <a:ext cx="4114800" cy="2362201"/>
            <a:chOff x="4419600" y="1752600"/>
            <a:chExt cx="4114800" cy="2362201"/>
          </a:xfrm>
        </p:grpSpPr>
        <p:grpSp>
          <p:nvGrpSpPr>
            <p:cNvPr id="6" name="Group 5"/>
            <p:cNvGrpSpPr/>
            <p:nvPr/>
          </p:nvGrpSpPr>
          <p:grpSpPr>
            <a:xfrm>
              <a:off x="4419600" y="1752600"/>
              <a:ext cx="4114800" cy="2032494"/>
              <a:chOff x="2225750" y="4495800"/>
              <a:chExt cx="4114800" cy="2032494"/>
            </a:xfrm>
          </p:grpSpPr>
          <p:sp>
            <p:nvSpPr>
              <p:cNvPr id="5" name="Right Arrow 4"/>
              <p:cNvSpPr/>
              <p:nvPr/>
            </p:nvSpPr>
            <p:spPr>
              <a:xfrm>
                <a:off x="2225750" y="4916539"/>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descr="C:\Users\Class2014\Documents\Dropbox\ModelTalk\box-icon-mod.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840" b="97955" l="0" r="100000"/>
                        </a14:imgEffect>
                      </a14:imgLayer>
                    </a14:imgProps>
                  </a:ext>
                  <a:ext uri="{28A0092B-C50C-407E-A947-70E740481C1C}">
                    <a14:useLocalDpi xmlns:a14="http://schemas.microsoft.com/office/drawing/2010/main"/>
                  </a:ext>
                </a:extLst>
              </a:blip>
              <a:srcRect/>
              <a:stretch/>
            </p:blipFill>
            <p:spPr bwMode="auto">
              <a:xfrm>
                <a:off x="3313134" y="4495800"/>
                <a:ext cx="1908132" cy="203249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550" y="4940547"/>
                <a:ext cx="1524000" cy="1143000"/>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alpha val="2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urved Down Arrow 7"/>
            <p:cNvSpPr/>
            <p:nvPr/>
          </p:nvSpPr>
          <p:spPr>
            <a:xfrm rot="10800000">
              <a:off x="4978053" y="3200401"/>
              <a:ext cx="2740653"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4339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ight Brace 29"/>
          <p:cNvSpPr/>
          <p:nvPr/>
        </p:nvSpPr>
        <p:spPr>
          <a:xfrm rot="5400000">
            <a:off x="1942772" y="459353"/>
            <a:ext cx="584863" cy="3933358"/>
          </a:xfrm>
          <a:prstGeom prst="rightBrace">
            <a:avLst>
              <a:gd name="adj1" fmla="val 77919"/>
              <a:gd name="adj2" fmla="val 52579"/>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7" name="Right Brace 26"/>
          <p:cNvSpPr/>
          <p:nvPr/>
        </p:nvSpPr>
        <p:spPr>
          <a:xfrm rot="16200000">
            <a:off x="6434891" y="2182311"/>
            <a:ext cx="752869" cy="4360549"/>
          </a:xfrm>
          <a:prstGeom prst="rightBrace">
            <a:avLst>
              <a:gd name="adj1" fmla="val 77919"/>
              <a:gd name="adj2" fmla="val 49974"/>
            </a:avLst>
          </a:prstGeom>
          <a:gradFill flip="none" rotWithShape="1">
            <a:gsLst>
              <a:gs pos="0">
                <a:schemeClr val="accent6">
                  <a:tint val="66000"/>
                  <a:satMod val="160000"/>
                </a:schemeClr>
              </a:gs>
              <a:gs pos="50000">
                <a:schemeClr val="accent6">
                  <a:tint val="44500"/>
                  <a:satMod val="160000"/>
                  <a:alpha val="55000"/>
                </a:schemeClr>
              </a:gs>
              <a:gs pos="100000">
                <a:schemeClr val="accent6">
                  <a:tint val="23500"/>
                  <a:satMod val="160000"/>
                  <a:alpha val="0"/>
                </a:schemeClr>
              </a:gs>
            </a:gsLst>
            <a:lin ang="10800000" scaled="1"/>
            <a:tileRect/>
          </a:gradFill>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 name="Title 1"/>
          <p:cNvSpPr>
            <a:spLocks noGrp="1"/>
          </p:cNvSpPr>
          <p:nvPr>
            <p:ph type="title"/>
          </p:nvPr>
        </p:nvSpPr>
        <p:spPr>
          <a:xfrm>
            <a:off x="4815767" y="0"/>
            <a:ext cx="4328233" cy="2062822"/>
          </a:xfrm>
        </p:spPr>
        <p:txBody>
          <a:bodyPr>
            <a:normAutofit/>
          </a:bodyPr>
          <a:lstStyle/>
          <a:p>
            <a:r>
              <a:rPr lang="en-US" dirty="0" smtClean="0"/>
              <a:t>Majority’s Future Vision: “</a:t>
            </a:r>
            <a:r>
              <a:rPr lang="en-US" i="1" dirty="0" smtClean="0"/>
              <a:t>Progress</a:t>
            </a:r>
            <a:r>
              <a:rPr lang="en-US" dirty="0" smtClean="0"/>
              <a:t>”</a:t>
            </a:r>
            <a:endParaRPr lang="en-US" dirty="0"/>
          </a:p>
        </p:txBody>
      </p:sp>
      <p:grpSp>
        <p:nvGrpSpPr>
          <p:cNvPr id="32" name="Group 31"/>
          <p:cNvGrpSpPr/>
          <p:nvPr/>
        </p:nvGrpSpPr>
        <p:grpSpPr>
          <a:xfrm>
            <a:off x="-4283" y="152400"/>
            <a:ext cx="4648199" cy="2234540"/>
            <a:chOff x="-4283" y="304800"/>
            <a:chExt cx="4648199" cy="2234540"/>
          </a:xfrm>
        </p:grpSpPr>
        <p:sp>
          <p:nvSpPr>
            <p:cNvPr id="10" name="Cloud 9"/>
            <p:cNvSpPr/>
            <p:nvPr/>
          </p:nvSpPr>
          <p:spPr>
            <a:xfrm>
              <a:off x="428787" y="1219200"/>
              <a:ext cx="2162013" cy="1243940"/>
            </a:xfrm>
            <a:prstGeom prst="clou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Cure</a:t>
              </a:r>
            </a:p>
            <a:p>
              <a:pPr algn="ctr"/>
              <a:r>
                <a:rPr lang="en-US" sz="2800" dirty="0" smtClean="0"/>
                <a:t>Cancer</a:t>
              </a:r>
              <a:endParaRPr lang="en-US" sz="2800" dirty="0"/>
            </a:p>
          </p:txBody>
        </p:sp>
        <p:sp>
          <p:nvSpPr>
            <p:cNvPr id="8" name="Cloud 7"/>
            <p:cNvSpPr/>
            <p:nvPr/>
          </p:nvSpPr>
          <p:spPr>
            <a:xfrm>
              <a:off x="-4283" y="304800"/>
              <a:ext cx="2390612" cy="1143000"/>
            </a:xfrm>
            <a:prstGeom prst="clou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Increase</a:t>
              </a:r>
            </a:p>
            <a:p>
              <a:pPr algn="ctr"/>
              <a:r>
                <a:rPr lang="en-US" sz="2800" dirty="0" smtClean="0"/>
                <a:t>Efficiency</a:t>
              </a:r>
              <a:endParaRPr lang="en-US" sz="2800" dirty="0"/>
            </a:p>
          </p:txBody>
        </p:sp>
        <p:sp>
          <p:nvSpPr>
            <p:cNvPr id="9" name="Cloud 8"/>
            <p:cNvSpPr/>
            <p:nvPr/>
          </p:nvSpPr>
          <p:spPr>
            <a:xfrm>
              <a:off x="1824516" y="304800"/>
              <a:ext cx="2819400" cy="1194460"/>
            </a:xfrm>
            <a:prstGeom prst="clou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Invent New</a:t>
              </a:r>
            </a:p>
            <a:p>
              <a:pPr algn="ctr"/>
              <a:r>
                <a:rPr lang="en-US" sz="2800" dirty="0"/>
                <a:t>Technology</a:t>
              </a:r>
            </a:p>
          </p:txBody>
        </p:sp>
        <p:sp>
          <p:nvSpPr>
            <p:cNvPr id="11" name="Cloud 10"/>
            <p:cNvSpPr/>
            <p:nvPr/>
          </p:nvSpPr>
          <p:spPr>
            <a:xfrm>
              <a:off x="1929129" y="1295400"/>
              <a:ext cx="2638587" cy="124394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End World</a:t>
              </a:r>
            </a:p>
            <a:p>
              <a:pPr algn="ctr"/>
              <a:r>
                <a:rPr lang="en-US" sz="2800" dirty="0"/>
                <a:t>Hunger</a:t>
              </a:r>
            </a:p>
          </p:txBody>
        </p:sp>
      </p:grpSp>
      <p:sp>
        <p:nvSpPr>
          <p:cNvPr id="13" name="Rounded Rectangle 12"/>
          <p:cNvSpPr/>
          <p:nvPr/>
        </p:nvSpPr>
        <p:spPr>
          <a:xfrm>
            <a:off x="304690" y="2771900"/>
            <a:ext cx="3837275" cy="1219200"/>
          </a:xfrm>
          <a:prstGeom prst="roundRect">
            <a:avLst/>
          </a:prstGeom>
          <a:gradFill flip="none" rotWithShape="1">
            <a:gsLst>
              <a:gs pos="0">
                <a:srgbClr val="3399FF"/>
              </a:gs>
              <a:gs pos="16000">
                <a:srgbClr val="00CCCC"/>
              </a:gs>
              <a:gs pos="47000">
                <a:srgbClr val="9999FF"/>
              </a:gs>
              <a:gs pos="60001">
                <a:srgbClr val="2E6792"/>
              </a:gs>
              <a:gs pos="71001">
                <a:srgbClr val="3333CC"/>
              </a:gs>
              <a:gs pos="81000">
                <a:srgbClr val="1170FF"/>
              </a:gs>
              <a:gs pos="100000">
                <a:srgbClr val="006699"/>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70000"/>
                    </a:schemeClr>
                  </a:glow>
                </a:effectLst>
              </a:rPr>
              <a:t>Increased Human Quality of Life</a:t>
            </a:r>
            <a:endParaRPr lang="en-US" sz="3600" b="1" dirty="0">
              <a:effectLst>
                <a:glow rad="203200">
                  <a:schemeClr val="tx1">
                    <a:alpha val="70000"/>
                  </a:schemeClr>
                </a:glow>
              </a:effectLst>
            </a:endParaRPr>
          </a:p>
        </p:txBody>
      </p:sp>
      <p:sp>
        <p:nvSpPr>
          <p:cNvPr id="14" name="Rounded Rectangle 13"/>
          <p:cNvSpPr/>
          <p:nvPr/>
        </p:nvSpPr>
        <p:spPr>
          <a:xfrm>
            <a:off x="4923312" y="2743200"/>
            <a:ext cx="3839688" cy="1219200"/>
          </a:xfrm>
          <a:prstGeom prst="roundRect">
            <a:avLst/>
          </a:prstGeom>
          <a:gradFill flip="none" rotWithShape="1">
            <a:gsLst>
              <a:gs pos="0">
                <a:srgbClr val="000000"/>
              </a:gs>
              <a:gs pos="39999">
                <a:srgbClr val="0A128C"/>
              </a:gs>
              <a:gs pos="70000">
                <a:srgbClr val="181CC7"/>
              </a:gs>
              <a:gs pos="88000">
                <a:srgbClr val="7005D4"/>
              </a:gs>
              <a:gs pos="100000">
                <a:srgbClr val="8C3D91"/>
              </a:gs>
            </a:gsLst>
            <a:path path="circle">
              <a:fillToRect l="50000" t="50000" r="50000" b="50000"/>
            </a:path>
            <a:tileRect/>
          </a:gra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effectLst>
                  <a:glow rad="203200">
                    <a:schemeClr val="tx1">
                      <a:alpha val="40000"/>
                    </a:schemeClr>
                  </a:glow>
                </a:effectLst>
              </a:rPr>
              <a:t>Decreased Human Quality of Life</a:t>
            </a:r>
            <a:endParaRPr lang="en-US" sz="3600" b="1" dirty="0">
              <a:effectLst>
                <a:glow rad="203200">
                  <a:schemeClr val="tx1">
                    <a:alpha val="40000"/>
                  </a:schemeClr>
                </a:glow>
              </a:effectLst>
            </a:endParaRPr>
          </a:p>
        </p:txBody>
      </p:sp>
      <p:sp>
        <p:nvSpPr>
          <p:cNvPr id="17" name="Double Wave 16"/>
          <p:cNvSpPr/>
          <p:nvPr/>
        </p:nvSpPr>
        <p:spPr>
          <a:xfrm>
            <a:off x="99080" y="4618107"/>
            <a:ext cx="3810000" cy="1447800"/>
          </a:xfrm>
          <a:prstGeom prst="doubleWav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t>Human Population </a:t>
            </a:r>
            <a:r>
              <a:rPr lang="en-US" sz="3600" dirty="0" smtClean="0"/>
              <a:t>Growth</a:t>
            </a:r>
            <a:endParaRPr lang="en-US" sz="3600" dirty="0"/>
          </a:p>
        </p:txBody>
      </p:sp>
      <p:pic>
        <p:nvPicPr>
          <p:cNvPr id="1026" name="Picture 2" descr="C:\Users\Class2014\Downloads\Funny-Baby-Boy-Images-H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90" t="11712" b="15142"/>
          <a:stretch/>
        </p:blipFill>
        <p:spPr bwMode="auto">
          <a:xfrm>
            <a:off x="1702797" y="5406129"/>
            <a:ext cx="2640281" cy="125588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4201883" y="4465663"/>
            <a:ext cx="4951515" cy="2260676"/>
            <a:chOff x="4199582" y="3910940"/>
            <a:chExt cx="4951515" cy="2260676"/>
          </a:xfrm>
        </p:grpSpPr>
        <p:sp>
          <p:nvSpPr>
            <p:cNvPr id="20" name="Cloud 19"/>
            <p:cNvSpPr/>
            <p:nvPr/>
          </p:nvSpPr>
          <p:spPr>
            <a:xfrm>
              <a:off x="4199582" y="4886604"/>
              <a:ext cx="3545918" cy="1194460"/>
            </a:xfrm>
            <a:prstGeom prst="cloud">
              <a:avLst/>
            </a:prstGeom>
            <a:solidFill>
              <a:srgbClr val="008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Environmental</a:t>
              </a:r>
              <a:br>
                <a:rPr lang="en-US" sz="2800" dirty="0" smtClean="0"/>
              </a:br>
              <a:r>
                <a:rPr lang="en-US" sz="2800" dirty="0" smtClean="0"/>
                <a:t>Terraforming</a:t>
              </a:r>
              <a:endParaRPr lang="en-US" sz="2800" dirty="0"/>
            </a:p>
          </p:txBody>
        </p:sp>
        <p:sp>
          <p:nvSpPr>
            <p:cNvPr id="21" name="Cloud 20"/>
            <p:cNvSpPr/>
            <p:nvPr/>
          </p:nvSpPr>
          <p:spPr>
            <a:xfrm>
              <a:off x="4572000" y="3910940"/>
              <a:ext cx="2345376" cy="1194460"/>
            </a:xfrm>
            <a:prstGeom prst="clou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Crime &amp;</a:t>
              </a:r>
            </a:p>
            <a:p>
              <a:pPr algn="ctr"/>
              <a:r>
                <a:rPr lang="en-US" sz="2800" dirty="0" smtClean="0"/>
                <a:t>Disease</a:t>
              </a:r>
              <a:endParaRPr lang="en-US" sz="2800" dirty="0"/>
            </a:p>
          </p:txBody>
        </p:sp>
        <p:sp>
          <p:nvSpPr>
            <p:cNvPr id="19" name="Cloud 18"/>
            <p:cNvSpPr/>
            <p:nvPr/>
          </p:nvSpPr>
          <p:spPr>
            <a:xfrm>
              <a:off x="6781970" y="4977156"/>
              <a:ext cx="2345376" cy="1194460"/>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Resource</a:t>
              </a:r>
              <a:br>
                <a:rPr lang="en-US" sz="2800" dirty="0" smtClean="0"/>
              </a:br>
              <a:r>
                <a:rPr lang="en-US" sz="2800" dirty="0" smtClean="0"/>
                <a:t>Scarcity</a:t>
              </a:r>
              <a:endParaRPr lang="en-US" sz="2800" dirty="0"/>
            </a:p>
          </p:txBody>
        </p:sp>
        <p:sp>
          <p:nvSpPr>
            <p:cNvPr id="22" name="Cloud 21"/>
            <p:cNvSpPr/>
            <p:nvPr/>
          </p:nvSpPr>
          <p:spPr>
            <a:xfrm>
              <a:off x="6348521" y="4002074"/>
              <a:ext cx="2802576" cy="1194460"/>
            </a:xfrm>
            <a:prstGeom prst="cloud">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Species</a:t>
              </a:r>
            </a:p>
            <a:p>
              <a:pPr algn="ctr"/>
              <a:r>
                <a:rPr lang="en-US" sz="2800" dirty="0" smtClean="0"/>
                <a:t>Elimination</a:t>
              </a:r>
              <a:endParaRPr lang="en-US" sz="2800" dirty="0"/>
            </a:p>
          </p:txBody>
        </p:sp>
      </p:grpSp>
      <p:sp>
        <p:nvSpPr>
          <p:cNvPr id="31" name="Striped Right Arrow 30"/>
          <p:cNvSpPr/>
          <p:nvPr/>
        </p:nvSpPr>
        <p:spPr>
          <a:xfrm rot="5400000">
            <a:off x="1882399" y="3434294"/>
            <a:ext cx="705606" cy="191421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Striped Right Arrow 32"/>
          <p:cNvSpPr/>
          <p:nvPr/>
        </p:nvSpPr>
        <p:spPr>
          <a:xfrm>
            <a:off x="3781306" y="4715270"/>
            <a:ext cx="893288" cy="816609"/>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Striped Right Arrow 33"/>
          <p:cNvSpPr/>
          <p:nvPr/>
        </p:nvSpPr>
        <p:spPr>
          <a:xfrm rot="13034381">
            <a:off x="4332404" y="1386944"/>
            <a:ext cx="886296" cy="1716546"/>
          </a:xfrm>
          <a:prstGeom prst="stripedRightArrow">
            <a:avLst>
              <a:gd name="adj1" fmla="val 50000"/>
              <a:gd name="adj2" fmla="val 774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6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out)">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1000"/>
                                        <p:tgtEl>
                                          <p:spTgt spid="30"/>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1000"/>
                                        <p:tgtEl>
                                          <p:spTgt spid="3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par>
                                <p:cTn id="27" presetID="22" presetClass="entr" presetSubtype="8"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wipe(left)">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000"/>
                                        <p:tgtEl>
                                          <p:spTgt spid="33"/>
                                        </p:tgtEl>
                                      </p:cBhvr>
                                    </p:animEffect>
                                  </p:childTnLst>
                                </p:cTn>
                              </p:par>
                              <p:par>
                                <p:cTn id="35" presetID="6" presetClass="entr" presetSubtype="32"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ircle(out)">
                                      <p:cBhvr>
                                        <p:cTn id="37" dur="20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1000"/>
                                        <p:tgtEl>
                                          <p:spTgt spid="27"/>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1000" fill="hold"/>
                                        <p:tgtEl>
                                          <p:spTgt spid="14"/>
                                        </p:tgtEl>
                                        <p:attrNameLst>
                                          <p:attrName>ppt_w</p:attrName>
                                        </p:attrNameLst>
                                      </p:cBhvr>
                                      <p:tavLst>
                                        <p:tav tm="0">
                                          <p:val>
                                            <p:fltVal val="0"/>
                                          </p:val>
                                        </p:tav>
                                        <p:tav tm="100000">
                                          <p:val>
                                            <p:strVal val="#ppt_w"/>
                                          </p:val>
                                        </p:tav>
                                      </p:tavLst>
                                    </p:anim>
                                    <p:anim calcmode="lin" valueType="num">
                                      <p:cBhvr>
                                        <p:cTn id="46" dur="1000" fill="hold"/>
                                        <p:tgtEl>
                                          <p:spTgt spid="14"/>
                                        </p:tgtEl>
                                        <p:attrNameLst>
                                          <p:attrName>ppt_h</p:attrName>
                                        </p:attrNameLst>
                                      </p:cBhvr>
                                      <p:tavLst>
                                        <p:tav tm="0">
                                          <p:val>
                                            <p:fltVal val="0"/>
                                          </p:val>
                                        </p:tav>
                                        <p:tav tm="100000">
                                          <p:val>
                                            <p:strVal val="#ppt_h"/>
                                          </p:val>
                                        </p:tav>
                                      </p:tavLst>
                                    </p:anim>
                                    <p:anim calcmode="lin" valueType="num">
                                      <p:cBhvr>
                                        <p:cTn id="47" dur="1000" fill="hold"/>
                                        <p:tgtEl>
                                          <p:spTgt spid="14"/>
                                        </p:tgtEl>
                                        <p:attrNameLst>
                                          <p:attrName>style.rotation</p:attrName>
                                        </p:attrNameLst>
                                      </p:cBhvr>
                                      <p:tavLst>
                                        <p:tav tm="0">
                                          <p:val>
                                            <p:fltVal val="90"/>
                                          </p:val>
                                        </p:tav>
                                        <p:tav tm="100000">
                                          <p:val>
                                            <p:fltVal val="0"/>
                                          </p:val>
                                        </p:tav>
                                      </p:tavLst>
                                    </p:anim>
                                    <p:animEffect transition="in" filter="fade">
                                      <p:cBhvr>
                                        <p:cTn id="48" dur="10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right)">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7" grpId="0" animBg="1"/>
      <p:bldP spid="13" grpId="0" animBg="1"/>
      <p:bldP spid="14" grpId="0" animBg="1"/>
      <p:bldP spid="17" grpId="0" animBg="1"/>
      <p:bldP spid="31"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Progress Cycle </a:t>
            </a:r>
            <a:r>
              <a:rPr lang="en-US" dirty="0" smtClean="0">
                <a:sym typeface="Wingdings" panose="05000000000000000000" pitchFamily="2" charset="2"/>
              </a:rPr>
              <a:t>Resolution</a:t>
            </a:r>
            <a:endParaRPr lang="en-US" dirty="0"/>
          </a:p>
        </p:txBody>
      </p:sp>
      <p:sp>
        <p:nvSpPr>
          <p:cNvPr id="3" name="Content Placeholder 2"/>
          <p:cNvSpPr>
            <a:spLocks noGrp="1"/>
          </p:cNvSpPr>
          <p:nvPr>
            <p:ph idx="1"/>
          </p:nvPr>
        </p:nvSpPr>
        <p:spPr>
          <a:xfrm>
            <a:off x="304800" y="1600200"/>
            <a:ext cx="8534400" cy="4800600"/>
          </a:xfrm>
        </p:spPr>
        <p:txBody>
          <a:bodyPr>
            <a:normAutofit/>
          </a:bodyPr>
          <a:lstStyle/>
          <a:p>
            <a:pPr marL="514350" indent="-514350">
              <a:buFont typeface="+mj-lt"/>
              <a:buAutoNum type="arabicPeriod"/>
            </a:pPr>
            <a:r>
              <a:rPr lang="en-US" dirty="0" smtClean="0"/>
              <a:t>Accept finite human population</a:t>
            </a:r>
            <a:endParaRPr lang="en-US" dirty="0" smtClean="0"/>
          </a:p>
          <a:p>
            <a:pPr marL="914400" lvl="1" indent="-514350"/>
            <a:r>
              <a:rPr lang="en-US" dirty="0" smtClean="0"/>
              <a:t>Redefine society’s notions of ethics and “progress”</a:t>
            </a:r>
          </a:p>
          <a:p>
            <a:pPr marL="514350" indent="-514350">
              <a:buFont typeface="+mj-lt"/>
              <a:buAutoNum type="arabicPeriod"/>
            </a:pPr>
            <a:r>
              <a:rPr lang="en-US" dirty="0" smtClean="0"/>
              <a:t>Continue infinite growth</a:t>
            </a:r>
          </a:p>
          <a:p>
            <a:pPr marL="914400" lvl="1" indent="-514350"/>
            <a:r>
              <a:rPr lang="en-US" dirty="0"/>
              <a:t>Colonize </a:t>
            </a:r>
            <a:r>
              <a:rPr lang="en-US" dirty="0" smtClean="0"/>
              <a:t>Space!</a:t>
            </a:r>
            <a:endParaRPr lang="en-US" dirty="0"/>
          </a:p>
          <a:p>
            <a:pPr marL="914400" lvl="1" indent="-514350"/>
            <a:r>
              <a:rPr lang="en-US" dirty="0" smtClean="0"/>
              <a:t>Infinite </a:t>
            </a:r>
            <a:r>
              <a:rPr lang="en-US" dirty="0" smtClean="0"/>
              <a:t>growth ok </a:t>
            </a:r>
            <a:br>
              <a:rPr lang="en-US" dirty="0" smtClean="0"/>
            </a:br>
            <a:r>
              <a:rPr lang="en-US" dirty="0" smtClean="0"/>
              <a:t>in the infinite universe</a:t>
            </a:r>
            <a:endParaRPr lang="en-US" dirty="0"/>
          </a:p>
          <a:p>
            <a:pPr marL="514350" indent="-514350">
              <a:buFont typeface="+mj-lt"/>
              <a:buAutoNum type="arabicPeriod"/>
            </a:pPr>
            <a:r>
              <a:rPr lang="en-US" dirty="0" smtClean="0"/>
              <a:t>Perish</a:t>
            </a:r>
          </a:p>
          <a:p>
            <a:pPr marL="914400" lvl="1" indent="-514350"/>
            <a:r>
              <a:rPr lang="en-US" dirty="0" smtClean="0"/>
              <a:t>Humans kill themselves or Earth?</a:t>
            </a:r>
          </a:p>
          <a:p>
            <a:pPr marL="914400" lvl="1" indent="-514350"/>
            <a:r>
              <a:rPr lang="en-US" dirty="0" smtClean="0"/>
              <a:t>Black swan event?</a:t>
            </a:r>
          </a:p>
          <a:p>
            <a:pPr marL="514350" indent="-514350">
              <a:buFont typeface="+mj-lt"/>
              <a:buAutoNum type="arabicPeriod"/>
            </a:pPr>
            <a:endParaRPr lang="en-US" dirty="0"/>
          </a:p>
        </p:txBody>
      </p:sp>
      <p:grpSp>
        <p:nvGrpSpPr>
          <p:cNvPr id="4" name="Group 3"/>
          <p:cNvGrpSpPr/>
          <p:nvPr/>
        </p:nvGrpSpPr>
        <p:grpSpPr>
          <a:xfrm>
            <a:off x="5130913" y="2743200"/>
            <a:ext cx="3070112" cy="1827197"/>
            <a:chOff x="5130913" y="2743200"/>
            <a:chExt cx="3070112" cy="1827197"/>
          </a:xfrm>
        </p:grpSpPr>
        <p:pic>
          <p:nvPicPr>
            <p:cNvPr id="1026" name="Picture 2" descr="http://i.space.com/images/i/000/005/746/i02/twin-planets-binary-star-system-101025-02.jpg?12922714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990" y="2743200"/>
              <a:ext cx="2545035" cy="1814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Transparent Rocket Ship Ico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7365" t="7897" r="25813" b="7048"/>
            <a:stretch/>
          </p:blipFill>
          <p:spPr bwMode="auto">
            <a:xfrm rot="1936045">
              <a:off x="5130913" y="3175198"/>
              <a:ext cx="768041" cy="13951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http://www.marshall.edu/wpmu/wcenter/files/2009/11/BC-PILL.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62800" y="533400"/>
            <a:ext cx="1619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atic.ddmcdn.com/gif/01-imagining-doomsda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8625" y="4667682"/>
            <a:ext cx="2580575" cy="19416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4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 + 2</a:t>
            </a:r>
            <a:endParaRPr lang="en-US" dirty="0"/>
          </a:p>
        </p:txBody>
      </p:sp>
      <p:sp>
        <p:nvSpPr>
          <p:cNvPr id="3" name="Content Placeholder 2"/>
          <p:cNvSpPr>
            <a:spLocks noGrp="1"/>
          </p:cNvSpPr>
          <p:nvPr>
            <p:ph idx="1"/>
          </p:nvPr>
        </p:nvSpPr>
        <p:spPr>
          <a:xfrm>
            <a:off x="304800" y="1371600"/>
            <a:ext cx="8534400" cy="5334000"/>
          </a:xfrm>
        </p:spPr>
        <p:txBody>
          <a:bodyPr>
            <a:normAutofit lnSpcReduction="10000"/>
          </a:bodyPr>
          <a:lstStyle/>
          <a:p>
            <a:pPr marL="514350" indent="-514350">
              <a:buFont typeface="+mj-lt"/>
              <a:buAutoNum type="arabicPeriod"/>
            </a:pPr>
            <a:r>
              <a:rPr lang="en-US" dirty="0" smtClean="0"/>
              <a:t>Accept </a:t>
            </a:r>
            <a:r>
              <a:rPr lang="en-US" dirty="0"/>
              <a:t>finite human </a:t>
            </a:r>
            <a:r>
              <a:rPr lang="en-US" dirty="0" smtClean="0"/>
              <a:t>population</a:t>
            </a:r>
          </a:p>
          <a:p>
            <a:pPr marL="914400" lvl="1" indent="-514350"/>
            <a:r>
              <a:rPr lang="en-US" dirty="0" smtClean="0"/>
              <a:t>Political/Cultural Problem</a:t>
            </a:r>
          </a:p>
          <a:p>
            <a:pPr marL="914400" lvl="1" indent="-514350"/>
            <a:r>
              <a:rPr lang="en-US" dirty="0" smtClean="0"/>
              <a:t>Better limit human pop. growth </a:t>
            </a:r>
            <a:r>
              <a:rPr lang="en-US" dirty="0" smtClean="0">
                <a:sym typeface="Wingdings" panose="05000000000000000000" pitchFamily="2" charset="2"/>
              </a:rPr>
              <a:t> </a:t>
            </a:r>
            <a:br>
              <a:rPr lang="en-US" dirty="0" smtClean="0">
                <a:sym typeface="Wingdings" panose="05000000000000000000" pitchFamily="2" charset="2"/>
              </a:rPr>
            </a:br>
            <a:r>
              <a:rPr lang="en-US" dirty="0" smtClean="0">
                <a:sym typeface="Wingdings" panose="05000000000000000000" pitchFamily="2" charset="2"/>
              </a:rPr>
              <a:t>	limit rate of </a:t>
            </a:r>
            <a:r>
              <a:rPr lang="en-US" dirty="0" err="1" smtClean="0">
                <a:sym typeface="Wingdings" panose="05000000000000000000" pitchFamily="2" charset="2"/>
              </a:rPr>
              <a:t>QoL</a:t>
            </a:r>
            <a:r>
              <a:rPr lang="en-US" dirty="0" smtClean="0">
                <a:sym typeface="Wingdings" panose="05000000000000000000" pitchFamily="2" charset="2"/>
              </a:rPr>
              <a:t> ↘</a:t>
            </a:r>
            <a:endParaRPr lang="en-US" dirty="0"/>
          </a:p>
          <a:p>
            <a:pPr marL="514350" indent="-514350">
              <a:buFont typeface="+mj-lt"/>
              <a:buAutoNum type="arabicPeriod"/>
            </a:pPr>
            <a:r>
              <a:rPr lang="en-US" dirty="0" smtClean="0"/>
              <a:t>Continue </a:t>
            </a:r>
            <a:r>
              <a:rPr lang="en-US" dirty="0"/>
              <a:t>infinite </a:t>
            </a:r>
            <a:r>
              <a:rPr lang="en-US" dirty="0" smtClean="0"/>
              <a:t>growth – to Space!</a:t>
            </a:r>
          </a:p>
          <a:p>
            <a:pPr marL="914400" lvl="1" indent="-514350"/>
            <a:r>
              <a:rPr lang="en-US" dirty="0" smtClean="0"/>
              <a:t>Technological/Engineering Problem</a:t>
            </a:r>
          </a:p>
          <a:p>
            <a:pPr marL="914400" lvl="1" indent="-514350"/>
            <a:r>
              <a:rPr lang="en-US" dirty="0" smtClean="0"/>
              <a:t>Defines rate of </a:t>
            </a:r>
            <a:r>
              <a:rPr lang="en-US" dirty="0" err="1" smtClean="0"/>
              <a:t>QoL</a:t>
            </a:r>
            <a:r>
              <a:rPr lang="en-US" dirty="0" smtClean="0"/>
              <a:t> </a:t>
            </a:r>
            <a:r>
              <a:rPr lang="en-US" dirty="0" smtClean="0">
                <a:sym typeface="Wingdings" panose="05000000000000000000" pitchFamily="2" charset="2"/>
              </a:rPr>
              <a:t>↗</a:t>
            </a:r>
          </a:p>
          <a:p>
            <a:pPr marL="0" indent="0">
              <a:buNone/>
            </a:pPr>
            <a:r>
              <a:rPr lang="en-US" dirty="0"/>
              <a:t>Utopia: Hard finite human population, </a:t>
            </a:r>
            <a:br>
              <a:rPr lang="en-US" dirty="0"/>
            </a:br>
            <a:r>
              <a:rPr lang="en-US" dirty="0"/>
              <a:t>	tech. advances </a:t>
            </a:r>
            <a:r>
              <a:rPr lang="en-US" dirty="0" smtClean="0"/>
              <a:t>↗</a:t>
            </a:r>
            <a:r>
              <a:rPr lang="en-US" dirty="0" err="1" smtClean="0"/>
              <a:t>QoL</a:t>
            </a:r>
            <a:r>
              <a:rPr lang="en-US" dirty="0" smtClean="0"/>
              <a:t> indefinitely</a:t>
            </a:r>
          </a:p>
          <a:p>
            <a:pPr marL="0" indent="0">
              <a:buNone/>
            </a:pPr>
            <a:r>
              <a:rPr lang="en-US" dirty="0" smtClean="0"/>
              <a:t>Goal: #2 Rate of </a:t>
            </a:r>
            <a:r>
              <a:rPr lang="en-US" dirty="0" err="1" smtClean="0"/>
              <a:t>QoL</a:t>
            </a:r>
            <a:r>
              <a:rPr lang="en-US" dirty="0">
                <a:sym typeface="Wingdings" panose="05000000000000000000" pitchFamily="2" charset="2"/>
              </a:rPr>
              <a:t>↗ </a:t>
            </a:r>
            <a:r>
              <a:rPr lang="en-US" sz="4000" b="1" dirty="0">
                <a:sym typeface="Wingdings" panose="05000000000000000000" pitchFamily="2" charset="2"/>
              </a:rPr>
              <a:t>&gt;</a:t>
            </a:r>
            <a:r>
              <a:rPr lang="en-US" dirty="0">
                <a:sym typeface="Wingdings" panose="05000000000000000000" pitchFamily="2" charset="2"/>
              </a:rPr>
              <a:t> #1 Rate of </a:t>
            </a:r>
            <a:r>
              <a:rPr lang="en-US" dirty="0" err="1">
                <a:sym typeface="Wingdings" panose="05000000000000000000" pitchFamily="2" charset="2"/>
              </a:rPr>
              <a:t>QoL</a:t>
            </a:r>
            <a:r>
              <a:rPr lang="en-US" dirty="0" smtClean="0">
                <a:sym typeface="Wingdings" panose="05000000000000000000" pitchFamily="2" charset="2"/>
              </a:rPr>
              <a:t>↘</a:t>
            </a:r>
          </a:p>
          <a:p>
            <a:pPr marL="0" indent="0">
              <a:buNone/>
            </a:pPr>
            <a:endParaRPr lang="en-US" dirty="0">
              <a:sym typeface="Wingdings" panose="05000000000000000000" pitchFamily="2" charset="2"/>
            </a:endParaRPr>
          </a:p>
        </p:txBody>
      </p:sp>
    </p:spTree>
    <p:extLst>
      <p:ext uri="{BB962C8B-B14F-4D97-AF65-F5344CB8AC3E}">
        <p14:creationId xmlns:p14="http://schemas.microsoft.com/office/powerpoint/2010/main" val="8648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2 + 1</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Accept finite human population</a:t>
            </a:r>
          </a:p>
          <a:p>
            <a:pPr marL="914400" lvl="1" indent="-514350"/>
            <a:r>
              <a:rPr lang="en-US" dirty="0" smtClean="0"/>
              <a:t>Indirect action – be the role model and inspire value change among others </a:t>
            </a:r>
            <a:r>
              <a:rPr lang="en-US" i="1" dirty="0" smtClean="0"/>
              <a:t>locally</a:t>
            </a:r>
          </a:p>
          <a:p>
            <a:pPr marL="914400" lvl="1" indent="-514350"/>
            <a:r>
              <a:rPr lang="en-US" dirty="0" smtClean="0"/>
              <a:t>Overt mass convincing is hard</a:t>
            </a:r>
          </a:p>
          <a:p>
            <a:pPr marL="1314450" lvl="2" indent="-514350"/>
            <a:r>
              <a:rPr lang="en-US" dirty="0" smtClean="0"/>
              <a:t>I can only control myself, not anyone else directly</a:t>
            </a:r>
            <a:endParaRPr lang="en-US" dirty="0"/>
          </a:p>
          <a:p>
            <a:pPr marL="514350" indent="-514350">
              <a:buFont typeface="+mj-lt"/>
              <a:buAutoNum type="arabicPeriod"/>
            </a:pPr>
            <a:r>
              <a:rPr lang="en-US" dirty="0"/>
              <a:t>Continue infinite </a:t>
            </a:r>
            <a:r>
              <a:rPr lang="en-US" dirty="0" smtClean="0"/>
              <a:t>growth</a:t>
            </a:r>
            <a:r>
              <a:rPr lang="en-US" dirty="0"/>
              <a:t> – to Space!</a:t>
            </a:r>
          </a:p>
          <a:p>
            <a:pPr marL="914400" lvl="1" indent="-514350"/>
            <a:r>
              <a:rPr lang="en-US" dirty="0" smtClean="0"/>
              <a:t>Direct Action; Science &amp; Engineering</a:t>
            </a:r>
            <a:endParaRPr lang="en-US" dirty="0"/>
          </a:p>
        </p:txBody>
      </p:sp>
    </p:spTree>
    <p:extLst>
      <p:ext uri="{BB962C8B-B14F-4D97-AF65-F5344CB8AC3E}">
        <p14:creationId xmlns:p14="http://schemas.microsoft.com/office/powerpoint/2010/main" val="4206644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7833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dirty="0"/>
          </a:p>
        </p:txBody>
      </p:sp>
      <p:pic>
        <p:nvPicPr>
          <p:cNvPr id="4" name="Picture 15" descr="C:\Users\Class2014\Documents\Dropbox\ModelTalk\img\earth no bg.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85800" y="3405249"/>
            <a:ext cx="2877312" cy="290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255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Models</a:t>
            </a:r>
            <a:endParaRPr lang="en-US" dirty="0"/>
          </a:p>
        </p:txBody>
      </p:sp>
      <p:sp>
        <p:nvSpPr>
          <p:cNvPr id="3" name="Content Placeholder 2"/>
          <p:cNvSpPr>
            <a:spLocks noGrp="1"/>
          </p:cNvSpPr>
          <p:nvPr>
            <p:ph idx="1"/>
          </p:nvPr>
        </p:nvSpPr>
        <p:spPr>
          <a:xfrm>
            <a:off x="304800" y="1219200"/>
            <a:ext cx="8610600" cy="5486400"/>
          </a:xfrm>
        </p:spPr>
        <p:txBody>
          <a:bodyPr>
            <a:normAutofit/>
          </a:bodyPr>
          <a:lstStyle/>
          <a:p>
            <a:r>
              <a:rPr lang="en-US" sz="2400" dirty="0" smtClean="0"/>
              <a:t>Physics</a:t>
            </a:r>
          </a:p>
          <a:p>
            <a:pPr lvl="1"/>
            <a:r>
              <a:rPr lang="en-US" sz="2000" dirty="0" smtClean="0"/>
              <a:t>Prediction: What is the path of an electron?</a:t>
            </a:r>
          </a:p>
          <a:p>
            <a:pPr lvl="1"/>
            <a:r>
              <a:rPr lang="en-US" sz="2000" dirty="0" smtClean="0"/>
              <a:t>Explanation: What causes gravity?</a:t>
            </a:r>
          </a:p>
          <a:p>
            <a:pPr lvl="1"/>
            <a:r>
              <a:rPr lang="en-US" sz="2000" dirty="0" smtClean="0"/>
              <a:t>Intervention: If we build a rocket and ignite it, will it launch into orbit?</a:t>
            </a:r>
          </a:p>
          <a:p>
            <a:r>
              <a:rPr lang="en-US" sz="2400" dirty="0" smtClean="0"/>
              <a:t>Finance</a:t>
            </a:r>
          </a:p>
          <a:p>
            <a:pPr lvl="1"/>
            <a:r>
              <a:rPr lang="en-US" sz="2000" dirty="0" smtClean="0"/>
              <a:t>What will the value of Apple be in 3 months?</a:t>
            </a:r>
          </a:p>
          <a:p>
            <a:pPr lvl="1"/>
            <a:r>
              <a:rPr lang="en-US" sz="2000" dirty="0" smtClean="0"/>
              <a:t>What circumstances led to the 2008 crash?</a:t>
            </a:r>
          </a:p>
          <a:p>
            <a:pPr lvl="1"/>
            <a:r>
              <a:rPr lang="en-US" sz="2000" dirty="0" smtClean="0"/>
              <a:t>If the Federal Reserve repurchases treasury bonds, will inflation decrease?</a:t>
            </a:r>
          </a:p>
          <a:p>
            <a:r>
              <a:rPr lang="en-US" sz="2400" dirty="0" smtClean="0"/>
              <a:t>Music</a:t>
            </a:r>
          </a:p>
          <a:p>
            <a:pPr lvl="1"/>
            <a:r>
              <a:rPr lang="en-US" sz="2000" dirty="0" smtClean="0"/>
              <a:t>How will it sound if a violin plays A, a Flute plays B, a Cello plays C, …</a:t>
            </a:r>
          </a:p>
          <a:p>
            <a:pPr lvl="1"/>
            <a:r>
              <a:rPr lang="en-US" sz="2000" dirty="0" smtClean="0"/>
              <a:t>What leads an audience to most appreciate a sound? [psychology]</a:t>
            </a:r>
          </a:p>
          <a:p>
            <a:pPr lvl="1"/>
            <a:r>
              <a:rPr lang="en-US" sz="2000" dirty="0" smtClean="0"/>
              <a:t>If we change the increase a tune’s time signature, will it appear faster?</a:t>
            </a:r>
          </a:p>
          <a:p>
            <a:r>
              <a:rPr lang="en-US" sz="2400" dirty="0" smtClean="0"/>
              <a:t>Love, History, Biology, Mathematics, Engineering, Health, …….</a:t>
            </a:r>
            <a:endParaRPr lang="en-US" sz="2000" dirty="0"/>
          </a:p>
        </p:txBody>
      </p:sp>
    </p:spTree>
    <p:extLst>
      <p:ext uri="{BB962C8B-B14F-4D97-AF65-F5344CB8AC3E}">
        <p14:creationId xmlns:p14="http://schemas.microsoft.com/office/powerpoint/2010/main" val="1497312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Luddite anti-technology</a:t>
            </a:r>
          </a:p>
          <a:p>
            <a:pPr lvl="1"/>
            <a:r>
              <a:rPr lang="en-US" dirty="0" smtClean="0"/>
              <a:t>Without tech. progress, will hit the hard Earth resource limit </a:t>
            </a:r>
            <a:r>
              <a:rPr lang="en-US" dirty="0" smtClean="0">
                <a:sym typeface="Wingdings" panose="05000000000000000000" pitchFamily="2" charset="2"/>
              </a:rPr>
              <a:t> stops human growth, at great cost of minimum </a:t>
            </a:r>
            <a:r>
              <a:rPr lang="en-US" dirty="0" err="1" smtClean="0">
                <a:sym typeface="Wingdings" panose="05000000000000000000" pitchFamily="2" charset="2"/>
              </a:rPr>
              <a:t>QoL</a:t>
            </a:r>
            <a:r>
              <a:rPr lang="en-US" dirty="0" smtClean="0">
                <a:sym typeface="Wingdings" panose="05000000000000000000" pitchFamily="2" charset="2"/>
              </a:rPr>
              <a:t> (crime, overcrowding, …)</a:t>
            </a:r>
            <a:endParaRPr lang="en-US" dirty="0"/>
          </a:p>
        </p:txBody>
      </p:sp>
    </p:spTree>
    <p:extLst>
      <p:ext uri="{BB962C8B-B14F-4D97-AF65-F5344CB8AC3E}">
        <p14:creationId xmlns:p14="http://schemas.microsoft.com/office/powerpoint/2010/main" val="2615145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Modelers</a:t>
            </a:r>
            <a:endParaRPr lang="en-US" dirty="0"/>
          </a:p>
        </p:txBody>
      </p:sp>
      <p:pic>
        <p:nvPicPr>
          <p:cNvPr id="2054" name="Picture 6" descr="1440x900 Clouds over plai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57600" y="3350654"/>
            <a:ext cx="5245994" cy="327874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lass2014\AppData\Local\Microsoft\Windows\Temporary Internet Files\Content.IE5\G6RLGSL0\MC900356157[1].wm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66101" y="5533857"/>
            <a:ext cx="829818" cy="9066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upload.wikimedia.org/wikipedia/commons/9/9c/Negritos.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86351" y="5257799"/>
            <a:ext cx="956150" cy="11826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4804" y="1099066"/>
            <a:ext cx="6505563" cy="1938992"/>
          </a:xfrm>
          <a:prstGeom prst="rect">
            <a:avLst/>
          </a:prstGeom>
          <a:noFill/>
        </p:spPr>
        <p:txBody>
          <a:bodyPr wrap="none" rtlCol="0">
            <a:spAutoFit/>
          </a:bodyPr>
          <a:lstStyle/>
          <a:p>
            <a:r>
              <a:rPr lang="en-US" sz="2400" b="1" u="sng" dirty="0" smtClean="0"/>
              <a:t>Goal: </a:t>
            </a:r>
            <a:r>
              <a:rPr lang="en-US" sz="2400" b="1" u="sng" cap="small" dirty="0" smtClean="0"/>
              <a:t>Food</a:t>
            </a:r>
            <a:r>
              <a:rPr lang="en-US" sz="2400" b="1" u="sng" dirty="0" smtClean="0"/>
              <a:t>!</a:t>
            </a:r>
          </a:p>
          <a:p>
            <a:pPr marL="285750" indent="-285750">
              <a:buFont typeface="Arial" pitchFamily="34" charset="0"/>
              <a:buChar char="•"/>
            </a:pPr>
            <a:r>
              <a:rPr lang="en-US" sz="2400" dirty="0" smtClean="0"/>
              <a:t>Where will deer be given current conditions?</a:t>
            </a:r>
          </a:p>
          <a:p>
            <a:pPr marL="285750" indent="-285750">
              <a:buFont typeface="Arial" pitchFamily="34" charset="0"/>
              <a:buChar char="•"/>
            </a:pPr>
            <a:r>
              <a:rPr lang="en-US" sz="2400" dirty="0" smtClean="0"/>
              <a:t>What conditions will make deer </a:t>
            </a:r>
            <a:br>
              <a:rPr lang="en-US" sz="2400" dirty="0" smtClean="0"/>
            </a:br>
            <a:r>
              <a:rPr lang="en-US" sz="2400" dirty="0" smtClean="0"/>
              <a:t>	most likely move under the trap?</a:t>
            </a:r>
            <a:endParaRPr lang="en-US" sz="2400" dirty="0"/>
          </a:p>
          <a:p>
            <a:pPr marL="285750" indent="-285750">
              <a:buFont typeface="Arial" pitchFamily="34" charset="0"/>
              <a:buChar char="•"/>
            </a:pPr>
            <a:r>
              <a:rPr lang="en-US" sz="2400" dirty="0" smtClean="0"/>
              <a:t>If I make a noise, will deer move under the trap?</a:t>
            </a:r>
          </a:p>
        </p:txBody>
      </p:sp>
      <p:sp>
        <p:nvSpPr>
          <p:cNvPr id="8" name="TextBox 7"/>
          <p:cNvSpPr txBox="1"/>
          <p:nvPr/>
        </p:nvSpPr>
        <p:spPr>
          <a:xfrm>
            <a:off x="6553200" y="1514767"/>
            <a:ext cx="2323072" cy="1585049"/>
          </a:xfrm>
          <a:prstGeom prst="rect">
            <a:avLst/>
          </a:prstGeom>
          <a:noFill/>
        </p:spPr>
        <p:txBody>
          <a:bodyPr wrap="none" rtlCol="0">
            <a:spAutoFit/>
          </a:bodyPr>
          <a:lstStyle/>
          <a:p>
            <a:pPr marL="230188" indent="-230188">
              <a:buFont typeface="Wingdings" pitchFamily="2" charset="2"/>
              <a:buChar char="Ø"/>
            </a:pPr>
            <a:r>
              <a:rPr lang="en-US" sz="2800" b="1" dirty="0" smtClean="0"/>
              <a:t>Prediction</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a:t>
            </a:r>
            <a:br>
              <a:rPr lang="en-US" sz="2800" b="1" dirty="0" smtClean="0"/>
            </a:br>
            <a:endParaRPr lang="en-US" sz="500" b="1" dirty="0" smtClean="0"/>
          </a:p>
          <a:p>
            <a:pPr marL="230188" indent="-230188">
              <a:buFont typeface="Wingdings" pitchFamily="2" charset="2"/>
              <a:buChar char="Ø"/>
            </a:pPr>
            <a:r>
              <a:rPr lang="en-US" sz="2800" b="1" dirty="0" smtClean="0"/>
              <a:t>Intervention</a:t>
            </a:r>
          </a:p>
        </p:txBody>
      </p:sp>
      <p:sp>
        <p:nvSpPr>
          <p:cNvPr id="12" name="Rounded Rectangular Callout 11"/>
          <p:cNvSpPr/>
          <p:nvPr/>
        </p:nvSpPr>
        <p:spPr>
          <a:xfrm>
            <a:off x="7787452" y="5282213"/>
            <a:ext cx="571500" cy="609600"/>
          </a:xfrm>
          <a:prstGeom prst="wedgeRoundRectCallout">
            <a:avLst>
              <a:gd name="adj1" fmla="val -39765"/>
              <a:gd name="adj2" fmla="val 66981"/>
              <a:gd name="adj3" fmla="val 1666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t>
            </a:r>
            <a:endParaRPr lang="en-US" sz="2800" b="1" dirty="0"/>
          </a:p>
        </p:txBody>
      </p:sp>
      <p:cxnSp>
        <p:nvCxnSpPr>
          <p:cNvPr id="15" name="Straight Connector 14"/>
          <p:cNvCxnSpPr/>
          <p:nvPr/>
        </p:nvCxnSpPr>
        <p:spPr>
          <a:xfrm flipV="1">
            <a:off x="5360634" y="3810000"/>
            <a:ext cx="0" cy="152400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334001" y="3810000"/>
            <a:ext cx="847009" cy="0"/>
          </a:xfrm>
          <a:prstGeom prst="line">
            <a:avLst/>
          </a:prstGeom>
          <a:ln w="508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061" name="Picture 13" descr="C:\Users\Class2014\Desktop\crate.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0800000">
            <a:off x="5656422" y="3532440"/>
            <a:ext cx="1049177" cy="1049177"/>
          </a:xfrm>
          <a:prstGeom prst="rect">
            <a:avLst/>
          </a:prstGeom>
          <a:noFill/>
          <a:extLst>
            <a:ext uri="{909E8E84-426E-40DD-AFC4-6F175D3DCCD1}">
              <a14:hiddenFill xmlns:a14="http://schemas.microsoft.com/office/drawing/2010/main">
                <a:solidFill>
                  <a:srgbClr val="FFFFFF"/>
                </a:solidFill>
              </a14:hiddenFill>
            </a:ext>
          </a:extLst>
        </p:spPr>
      </p:pic>
      <p:sp>
        <p:nvSpPr>
          <p:cNvPr id="20" name="Left Arrow 19"/>
          <p:cNvSpPr/>
          <p:nvPr/>
        </p:nvSpPr>
        <p:spPr>
          <a:xfrm>
            <a:off x="6781800" y="5000457"/>
            <a:ext cx="990600" cy="533400"/>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sp>
        <p:nvSpPr>
          <p:cNvPr id="23" name="Rectangle 22"/>
          <p:cNvSpPr/>
          <p:nvPr/>
        </p:nvSpPr>
        <p:spPr>
          <a:xfrm>
            <a:off x="5909140" y="4343400"/>
            <a:ext cx="543740" cy="923330"/>
          </a:xfrm>
          <a:prstGeom prst="rect">
            <a:avLst/>
          </a:prstGeom>
          <a:gradFill flip="none" rotWithShape="1">
            <a:gsLst>
              <a:gs pos="85000">
                <a:schemeClr val="accent1">
                  <a:tint val="66000"/>
                  <a:satMod val="160000"/>
                  <a:alpha val="5000"/>
                </a:schemeClr>
              </a:gs>
              <a:gs pos="0">
                <a:schemeClr val="accent1">
                  <a:tint val="23500"/>
                  <a:satMod val="160000"/>
                  <a:alpha val="95000"/>
                </a:schemeClr>
              </a:gs>
            </a:gsLst>
            <a:path path="circle">
              <a:fillToRect l="50000" t="50000" r="50000" b="50000"/>
            </a:path>
            <a:tileRect/>
          </a:gradFill>
        </p:spPr>
        <p:txBody>
          <a:bodyPr wrap="none" lIns="91440" tIns="45720" rIns="91440" bIns="45720">
            <a:spAutoFit/>
          </a:bodyPr>
          <a:lstStyle/>
          <a:p>
            <a:pPr algn="ctr"/>
            <a:r>
              <a:rPr lang="en-US" sz="54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2066" name="Picture 18"/>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599" y="4057650"/>
            <a:ext cx="242887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7" name="Picture 19"/>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0" y="4788458"/>
            <a:ext cx="40957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228599" y="5715000"/>
            <a:ext cx="37338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381000" y="3009219"/>
            <a:ext cx="2831801" cy="523220"/>
          </a:xfrm>
          <a:prstGeom prst="rect">
            <a:avLst/>
          </a:prstGeom>
          <a:noFill/>
        </p:spPr>
        <p:txBody>
          <a:bodyPr wrap="none" rtlCol="0">
            <a:spAutoFit/>
          </a:bodyPr>
          <a:lstStyle/>
          <a:p>
            <a:r>
              <a:rPr lang="en-US" sz="2800" b="1" u="sng" dirty="0" smtClean="0"/>
              <a:t>Inference Queries</a:t>
            </a:r>
            <a:endParaRPr lang="en-US" sz="2800" b="1" u="sng" dirty="0"/>
          </a:p>
        </p:txBody>
      </p:sp>
      <p:sp>
        <p:nvSpPr>
          <p:cNvPr id="3" name="TextBox 2"/>
          <p:cNvSpPr txBox="1"/>
          <p:nvPr/>
        </p:nvSpPr>
        <p:spPr>
          <a:xfrm>
            <a:off x="1676400" y="3569306"/>
            <a:ext cx="1799467" cy="461665"/>
          </a:xfrm>
          <a:prstGeom prst="rect">
            <a:avLst/>
          </a:prstGeom>
          <a:noFill/>
        </p:spPr>
        <p:txBody>
          <a:bodyPr wrap="none" rtlCol="0">
            <a:spAutoFit/>
          </a:bodyPr>
          <a:lstStyle/>
          <a:p>
            <a:r>
              <a:rPr lang="en-US" sz="2400" i="1" dirty="0" smtClean="0"/>
              <a:t>Computable!</a:t>
            </a:r>
            <a:endParaRPr lang="en-US" sz="2400" i="1" dirty="0"/>
          </a:p>
        </p:txBody>
      </p:sp>
    </p:spTree>
    <p:extLst>
      <p:ext uri="{BB962C8B-B14F-4D97-AF65-F5344CB8AC3E}">
        <p14:creationId xmlns:p14="http://schemas.microsoft.com/office/powerpoint/2010/main" val="66969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37" presetClass="path" presetSubtype="0" accel="50000" decel="50000" fill="hold" nodeType="withEffect">
                                  <p:stCondLst>
                                    <p:cond delay="0"/>
                                  </p:stCondLst>
                                  <p:childTnLst>
                                    <p:animMotion origin="layout" path="M 1.11022E-16 -4.66574E-6 L 0.07309 0.00995 C 0.08854 0.01273 0.10938 0.00856 0.13038 -0.00069 C 0.15417 -0.0111 0.17188 -0.02405 0.18316 -0.03863 L 0.23733 -0.10455 " pathEditMode="relative" rAng="-1096880" ptsTypes="FffFF">
                                      <p:cBhvr>
                                        <p:cTn id="12" dur="2000" fill="hold"/>
                                        <p:tgtEl>
                                          <p:spTgt spid="2055"/>
                                        </p:tgtEl>
                                        <p:attrNameLst>
                                          <p:attrName>ppt_x</p:attrName>
                                          <p:attrName>ppt_y</p:attrName>
                                        </p:attrNameLst>
                                      </p:cBhvr>
                                      <p:rCtr x="12500" y="-268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0"/>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3" presetClass="path" presetSubtype="0" decel="50000" fill="hold" nodeType="clickEffect">
                                  <p:stCondLst>
                                    <p:cond delay="0"/>
                                  </p:stCondLst>
                                  <p:childTnLst>
                                    <p:animMotion origin="layout" path="M -1.94444E-6 4.01804E-6 L 0.2842 0.03608 " pathEditMode="relative" rAng="0" ptsTypes="AA">
                                      <p:cBhvr>
                                        <p:cTn id="38" dur="1000" fill="hold"/>
                                        <p:tgtEl>
                                          <p:spTgt spid="2050"/>
                                        </p:tgtEl>
                                        <p:attrNameLst>
                                          <p:attrName>ppt_x</p:attrName>
                                          <p:attrName>ppt_y</p:attrName>
                                        </p:attrNameLst>
                                      </p:cBhvr>
                                      <p:rCtr x="14201" y="1804"/>
                                    </p:animMotion>
                                  </p:childTnLst>
                                </p:cTn>
                              </p:par>
                              <p:par>
                                <p:cTn id="39" presetID="45"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ppt_w</p:attrName>
                                        </p:attrNameLst>
                                      </p:cBhvr>
                                      <p:tavLst>
                                        <p:tav tm="0" fmla="#ppt_w*sin(2.5*pi*$)">
                                          <p:val>
                                            <p:fltVal val="0"/>
                                          </p:val>
                                        </p:tav>
                                        <p:tav tm="100000">
                                          <p:val>
                                            <p:fltVal val="1"/>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childTnLst>
                                </p:cTn>
                              </p:par>
                              <p:par>
                                <p:cTn id="44" presetID="35" presetClass="path" presetSubtype="0" accel="24000" decel="50000" fill="hold" nodeType="withEffect">
                                  <p:stCondLst>
                                    <p:cond delay="250"/>
                                  </p:stCondLst>
                                  <p:childTnLst>
                                    <p:animMotion origin="layout" path="M 0.23732 -0.10463 L -0.00087 -0.12848 " pathEditMode="relative" rAng="0" ptsTypes="AA">
                                      <p:cBhvr>
                                        <p:cTn id="45" dur="2000" fill="hold"/>
                                        <p:tgtEl>
                                          <p:spTgt spid="2055"/>
                                        </p:tgtEl>
                                        <p:attrNameLst>
                                          <p:attrName>ppt_x</p:attrName>
                                          <p:attrName>ppt_y</p:attrName>
                                        </p:attrNameLst>
                                      </p:cBhvr>
                                      <p:rCtr x="-11910" y="-1204"/>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1.94444E-6 4.81481E-6 L 1.94444E-6 0.10856 " pathEditMode="relative" rAng="0" ptsTypes="AA">
                                      <p:cBhvr>
                                        <p:cTn id="49" dur="1000" fill="hold"/>
                                        <p:tgtEl>
                                          <p:spTgt spid="2061"/>
                                        </p:tgtEl>
                                        <p:attrNameLst>
                                          <p:attrName>ppt_x</p:attrName>
                                          <p:attrName>ppt_y</p:attrName>
                                        </p:attrNameLst>
                                      </p:cBhvr>
                                      <p:rCtr x="0" y="5417"/>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0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0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
                                            <p:txEl>
                                              <p:pRg st="3" end="3"/>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6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1"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Effect transition="in" filter="fade">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P spid="12" grpId="0" animBg="1"/>
      <p:bldP spid="20" grpId="0" animBg="1"/>
      <p:bldP spid="20" grpId="1" animBg="1"/>
      <p:bldP spid="23" grpId="0" animBg="1"/>
      <p:bldP spid="24" grpId="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Limits</a:t>
            </a:r>
            <a:endParaRPr lang="en-US" dirty="0"/>
          </a:p>
        </p:txBody>
      </p:sp>
      <p:pic>
        <p:nvPicPr>
          <p:cNvPr id="3076" name="Picture 4" descr="http://www.matinsmusings.com/wp-content/uploads/2012/06/philosopher1.bm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165302"/>
            <a:ext cx="1981200" cy="24160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2895600" y="1219200"/>
            <a:ext cx="4800600" cy="990600"/>
          </a:xfrm>
          <a:prstGeom prst="wedgeRectCallout">
            <a:avLst>
              <a:gd name="adj1" fmla="val -63215"/>
              <a:gd name="adj2" fmla="val 12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t>“What are the limits of our models?”</a:t>
            </a:r>
          </a:p>
          <a:p>
            <a:r>
              <a:rPr lang="en-US" sz="2400" dirty="0" smtClean="0"/>
              <a:t>“How do we acquire knowledge?”</a:t>
            </a:r>
          </a:p>
        </p:txBody>
      </p:sp>
      <p:sp>
        <p:nvSpPr>
          <p:cNvPr id="5" name="TextBox 4"/>
          <p:cNvSpPr txBox="1"/>
          <p:nvPr/>
        </p:nvSpPr>
        <p:spPr>
          <a:xfrm>
            <a:off x="6096000" y="2183769"/>
            <a:ext cx="2223942" cy="419695"/>
          </a:xfrm>
          <a:prstGeom prst="rect">
            <a:avLst/>
          </a:prstGeom>
          <a:noFill/>
        </p:spPr>
        <p:txBody>
          <a:bodyPr wrap="none" rtlCol="0">
            <a:spAutoFit/>
          </a:bodyPr>
          <a:lstStyle/>
          <a:p>
            <a:r>
              <a:rPr lang="en-US" sz="2400" i="1" dirty="0" smtClean="0">
                <a:sym typeface="Wingdings" pitchFamily="2" charset="2"/>
              </a:rPr>
              <a:t> </a:t>
            </a:r>
            <a:r>
              <a:rPr lang="en-US" sz="2400" i="1" dirty="0" smtClean="0"/>
              <a:t>Epistemology</a:t>
            </a:r>
            <a:endParaRPr lang="en-US" sz="2400" i="1" dirty="0"/>
          </a:p>
        </p:txBody>
      </p:sp>
      <p:sp>
        <p:nvSpPr>
          <p:cNvPr id="9" name="Left Brace 8"/>
          <p:cNvSpPr/>
          <p:nvPr/>
        </p:nvSpPr>
        <p:spPr>
          <a:xfrm rot="5400000">
            <a:off x="5145523" y="573733"/>
            <a:ext cx="690266" cy="4114800"/>
          </a:xfrm>
          <a:prstGeom prst="leftBrace">
            <a:avLst>
              <a:gd name="adj1" fmla="val 33115"/>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6055" y="2895600"/>
            <a:ext cx="1621021" cy="461665"/>
          </a:xfrm>
          <a:prstGeom prst="rect">
            <a:avLst/>
          </a:prstGeom>
          <a:noFill/>
        </p:spPr>
        <p:txBody>
          <a:bodyPr wrap="none" rtlCol="0">
            <a:spAutoFit/>
          </a:bodyPr>
          <a:lstStyle/>
          <a:p>
            <a:r>
              <a:rPr lang="en-US" sz="2400" u="sng" dirty="0" smtClean="0"/>
              <a:t>Rationalists</a:t>
            </a:r>
            <a:endParaRPr lang="en-US" sz="2400" u="sng" dirty="0"/>
          </a:p>
        </p:txBody>
      </p:sp>
      <p:sp>
        <p:nvSpPr>
          <p:cNvPr id="14" name="TextBox 13"/>
          <p:cNvSpPr txBox="1"/>
          <p:nvPr/>
        </p:nvSpPr>
        <p:spPr>
          <a:xfrm>
            <a:off x="6252656" y="2895600"/>
            <a:ext cx="1530932" cy="461665"/>
          </a:xfrm>
          <a:prstGeom prst="rect">
            <a:avLst/>
          </a:prstGeom>
          <a:noFill/>
        </p:spPr>
        <p:txBody>
          <a:bodyPr wrap="none" rtlCol="0">
            <a:spAutoFit/>
          </a:bodyPr>
          <a:lstStyle/>
          <a:p>
            <a:r>
              <a:rPr lang="en-US" sz="2400" u="sng" dirty="0" smtClean="0"/>
              <a:t>Empiricists</a:t>
            </a:r>
            <a:endParaRPr lang="en-US" sz="2400" u="sng" dirty="0"/>
          </a:p>
        </p:txBody>
      </p:sp>
      <p:grpSp>
        <p:nvGrpSpPr>
          <p:cNvPr id="20" name="Group 19"/>
          <p:cNvGrpSpPr/>
          <p:nvPr/>
        </p:nvGrpSpPr>
        <p:grpSpPr>
          <a:xfrm>
            <a:off x="2164966" y="3300175"/>
            <a:ext cx="2639890" cy="696308"/>
            <a:chOff x="2185255" y="4248090"/>
            <a:chExt cx="2639890" cy="696308"/>
          </a:xfrm>
        </p:grpSpPr>
        <p:sp>
          <p:nvSpPr>
            <p:cNvPr id="12" name="TextBox 11"/>
            <p:cNvSpPr txBox="1"/>
            <p:nvPr/>
          </p:nvSpPr>
          <p:spPr>
            <a:xfrm>
              <a:off x="2185255" y="4482733"/>
              <a:ext cx="2639890"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Logic</a:t>
              </a:r>
              <a:endParaRPr lang="en-US" sz="2400" b="1" dirty="0"/>
            </a:p>
          </p:txBody>
        </p:sp>
        <p:sp>
          <p:nvSpPr>
            <p:cNvPr id="17" name="TextBox 16"/>
            <p:cNvSpPr txBox="1"/>
            <p:nvPr/>
          </p:nvSpPr>
          <p:spPr>
            <a:xfrm>
              <a:off x="3323747" y="4248090"/>
              <a:ext cx="1069524" cy="400110"/>
            </a:xfrm>
            <a:prstGeom prst="rect">
              <a:avLst/>
            </a:prstGeom>
            <a:noFill/>
          </p:spPr>
          <p:txBody>
            <a:bodyPr wrap="none" rtlCol="0">
              <a:spAutoFit/>
            </a:bodyPr>
            <a:lstStyle/>
            <a:p>
              <a:r>
                <a:rPr lang="en-US" sz="2000" dirty="0" smtClean="0"/>
                <a:t>Thinking</a:t>
              </a:r>
              <a:endParaRPr lang="en-US" sz="2000" dirty="0"/>
            </a:p>
          </p:txBody>
        </p:sp>
      </p:grpSp>
      <p:grpSp>
        <p:nvGrpSpPr>
          <p:cNvPr id="15" name="Group 14"/>
          <p:cNvGrpSpPr/>
          <p:nvPr/>
        </p:nvGrpSpPr>
        <p:grpSpPr>
          <a:xfrm>
            <a:off x="5192080" y="3276600"/>
            <a:ext cx="3646768" cy="709375"/>
            <a:chOff x="5264024" y="4191000"/>
            <a:chExt cx="3646768" cy="709375"/>
          </a:xfrm>
        </p:grpSpPr>
        <p:sp>
          <p:nvSpPr>
            <p:cNvPr id="18" name="TextBox 17"/>
            <p:cNvSpPr txBox="1"/>
            <p:nvPr/>
          </p:nvSpPr>
          <p:spPr>
            <a:xfrm>
              <a:off x="5264024" y="4438710"/>
              <a:ext cx="3646768" cy="461665"/>
            </a:xfrm>
            <a:prstGeom prst="rect">
              <a:avLst/>
            </a:prstGeom>
            <a:noFill/>
          </p:spPr>
          <p:txBody>
            <a:bodyPr wrap="none" rtlCol="0">
              <a:spAutoFit/>
            </a:bodyPr>
            <a:lstStyle/>
            <a:p>
              <a:r>
                <a:rPr lang="en-US" sz="2400" dirty="0" smtClean="0"/>
                <a:t>Knowledge </a:t>
              </a:r>
              <a:r>
                <a:rPr lang="en-US" sz="2400" dirty="0" smtClean="0">
                  <a:sym typeface="Wingdings" pitchFamily="2" charset="2"/>
                </a:rPr>
                <a:t> </a:t>
              </a:r>
              <a:r>
                <a:rPr lang="en-US" sz="2400" b="1" dirty="0" smtClean="0">
                  <a:sym typeface="Wingdings" pitchFamily="2" charset="2"/>
                </a:rPr>
                <a:t>Environment</a:t>
              </a:r>
              <a:endParaRPr lang="en-US" sz="2400" b="1" dirty="0"/>
            </a:p>
          </p:txBody>
        </p:sp>
        <p:sp>
          <p:nvSpPr>
            <p:cNvPr id="19" name="TextBox 18"/>
            <p:cNvSpPr txBox="1"/>
            <p:nvPr/>
          </p:nvSpPr>
          <p:spPr>
            <a:xfrm>
              <a:off x="6495001" y="4191000"/>
              <a:ext cx="896399" cy="400110"/>
            </a:xfrm>
            <a:prstGeom prst="rect">
              <a:avLst/>
            </a:prstGeom>
            <a:noFill/>
          </p:spPr>
          <p:txBody>
            <a:bodyPr wrap="none" rtlCol="0">
              <a:spAutoFit/>
            </a:bodyPr>
            <a:lstStyle/>
            <a:p>
              <a:r>
                <a:rPr lang="en-US" sz="2000" dirty="0" smtClean="0"/>
                <a:t>Senses</a:t>
              </a:r>
              <a:endParaRPr lang="en-US" sz="2000" dirty="0"/>
            </a:p>
          </p:txBody>
        </p:sp>
      </p:grpSp>
      <p:sp>
        <p:nvSpPr>
          <p:cNvPr id="23" name="TextBox 22"/>
          <p:cNvSpPr txBox="1"/>
          <p:nvPr/>
        </p:nvSpPr>
        <p:spPr>
          <a:xfrm>
            <a:off x="3838220" y="4343400"/>
            <a:ext cx="5147756" cy="461665"/>
          </a:xfrm>
          <a:prstGeom prst="rect">
            <a:avLst/>
          </a:prstGeom>
          <a:noFill/>
        </p:spPr>
        <p:txBody>
          <a:bodyPr wrap="none" rtlCol="0">
            <a:spAutoFit/>
          </a:bodyPr>
          <a:lstStyle/>
          <a:p>
            <a:r>
              <a:rPr lang="en-US" sz="2400" b="1" dirty="0" smtClean="0"/>
              <a:t>Observe</a:t>
            </a:r>
            <a:r>
              <a:rPr lang="en-US" sz="2400" dirty="0" smtClean="0"/>
              <a:t> Everything </a:t>
            </a:r>
            <a:r>
              <a:rPr lang="en-US" sz="2400" dirty="0" smtClean="0">
                <a:sym typeface="Wingdings" pitchFamily="2" charset="2"/>
              </a:rPr>
              <a:t> Know Everything</a:t>
            </a:r>
            <a:endParaRPr lang="en-US" sz="2400" b="1" dirty="0"/>
          </a:p>
        </p:txBody>
      </p:sp>
      <p:sp>
        <p:nvSpPr>
          <p:cNvPr id="24" name="TextBox 23"/>
          <p:cNvSpPr txBox="1"/>
          <p:nvPr/>
        </p:nvSpPr>
        <p:spPr>
          <a:xfrm>
            <a:off x="76200" y="3962400"/>
            <a:ext cx="5256632" cy="461665"/>
          </a:xfrm>
          <a:prstGeom prst="rect">
            <a:avLst/>
          </a:prstGeom>
          <a:noFill/>
        </p:spPr>
        <p:txBody>
          <a:bodyPr wrap="none" rtlCol="0">
            <a:spAutoFit/>
          </a:bodyPr>
          <a:lstStyle/>
          <a:p>
            <a:r>
              <a:rPr lang="en-US" sz="2400" b="1" dirty="0" smtClean="0"/>
              <a:t>Compute</a:t>
            </a:r>
            <a:r>
              <a:rPr lang="en-US" sz="2400" dirty="0" smtClean="0"/>
              <a:t> Everything </a:t>
            </a:r>
            <a:r>
              <a:rPr lang="en-US" sz="2400" dirty="0" smtClean="0">
                <a:sym typeface="Wingdings" pitchFamily="2" charset="2"/>
              </a:rPr>
              <a:t> Know Everything</a:t>
            </a:r>
            <a:endParaRPr lang="en-US" sz="2400" b="1" dirty="0"/>
          </a:p>
        </p:txBody>
      </p:sp>
      <p:pic>
        <p:nvPicPr>
          <p:cNvPr id="3078" name="Picture 6" descr="http://www.clker.com/cliparts/6/g/n/Z/Y/V/head-outline-hi.pn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423057" y="4881265"/>
            <a:ext cx="1772890" cy="163673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6900758" y="5096108"/>
            <a:ext cx="1021169" cy="923692"/>
            <a:chOff x="5336686" y="5410200"/>
            <a:chExt cx="1292714" cy="963849"/>
          </a:xfrm>
        </p:grpSpPr>
        <p:sp>
          <p:nvSpPr>
            <p:cNvPr id="28" name="Curved Right Arrow 27"/>
            <p:cNvSpPr/>
            <p:nvPr/>
          </p:nvSpPr>
          <p:spPr>
            <a:xfrm>
              <a:off x="5336686" y="5459649"/>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Curved Right Arrow 31"/>
            <p:cNvSpPr/>
            <p:nvPr/>
          </p:nvSpPr>
          <p:spPr>
            <a:xfrm rot="10800000">
              <a:off x="6019800" y="5410200"/>
              <a:ext cx="609600" cy="914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1" name="Left-Right Arrow 30"/>
          <p:cNvSpPr/>
          <p:nvPr/>
        </p:nvSpPr>
        <p:spPr>
          <a:xfrm>
            <a:off x="7552226" y="5410200"/>
            <a:ext cx="907358" cy="2894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p:cNvGrpSpPr/>
          <p:nvPr/>
        </p:nvGrpSpPr>
        <p:grpSpPr>
          <a:xfrm>
            <a:off x="800684" y="4722762"/>
            <a:ext cx="2094916" cy="1569659"/>
            <a:chOff x="1206416" y="4842325"/>
            <a:chExt cx="3996303" cy="858440"/>
          </a:xfrm>
        </p:grpSpPr>
        <p:sp>
          <p:nvSpPr>
            <p:cNvPr id="29" name="TextBox 28"/>
            <p:cNvSpPr txBox="1"/>
            <p:nvPr/>
          </p:nvSpPr>
          <p:spPr>
            <a:xfrm>
              <a:off x="1206416" y="4842325"/>
              <a:ext cx="3996303" cy="858440"/>
            </a:xfrm>
            <a:prstGeom prst="rect">
              <a:avLst/>
            </a:prstGeom>
            <a:noFill/>
            <a:ln w="12700">
              <a:solidFill>
                <a:schemeClr val="tx1"/>
              </a:solidFill>
              <a:prstDash val="dash"/>
            </a:ln>
          </p:spPr>
          <p:txBody>
            <a:bodyPr wrap="square" rtlCol="0">
              <a:spAutoFit/>
            </a:bodyPr>
            <a:lstStyle/>
            <a:p>
              <a:pPr algn="ctr"/>
              <a:r>
                <a:rPr lang="en-US" sz="2400" i="1" u="sng" dirty="0" smtClean="0"/>
                <a:t>God-Machine?</a:t>
              </a:r>
              <a:endParaRPr lang="en-US" sz="2400" u="sng" dirty="0" smtClean="0"/>
            </a:p>
            <a:p>
              <a:r>
                <a:rPr lang="en-US" sz="2400" dirty="0" smtClean="0"/>
                <a:t>∞ processing</a:t>
              </a:r>
            </a:p>
            <a:p>
              <a:r>
                <a:rPr lang="en-US" sz="2400" dirty="0"/>
                <a:t>∞ memory</a:t>
              </a:r>
              <a:endParaRPr lang="en-US" sz="2400" dirty="0" smtClean="0"/>
            </a:p>
            <a:p>
              <a:pPr lvl="0"/>
              <a:r>
                <a:rPr lang="en-US" sz="2400" dirty="0"/>
                <a:t>∞ </a:t>
              </a:r>
              <a:r>
                <a:rPr lang="en-US" sz="2400" dirty="0" smtClean="0">
                  <a:solidFill>
                    <a:prstClr val="black"/>
                  </a:solidFill>
                </a:rPr>
                <a:t>bandwidth</a:t>
              </a:r>
              <a:endParaRPr lang="en-US" sz="2400" dirty="0">
                <a:solidFill>
                  <a:prstClr val="black"/>
                </a:solidFill>
              </a:endParaRPr>
            </a:p>
          </p:txBody>
        </p:sp>
        <p:sp>
          <p:nvSpPr>
            <p:cNvPr id="38" name="Rectangle 37"/>
            <p:cNvSpPr/>
            <p:nvPr/>
          </p:nvSpPr>
          <p:spPr>
            <a:xfrm>
              <a:off x="2895600" y="5177135"/>
              <a:ext cx="837233" cy="252483"/>
            </a:xfrm>
            <a:prstGeom prst="rect">
              <a:avLst/>
            </a:prstGeom>
            <a:ln w="12700">
              <a:noFill/>
            </a:ln>
          </p:spPr>
          <p:txBody>
            <a:bodyPr wrap="none">
              <a:spAutoFit/>
            </a:bodyPr>
            <a:lstStyle/>
            <a:p>
              <a:pPr marL="342900" lvl="0" indent="-342900">
                <a:buFont typeface="Arial" pitchFamily="34" charset="0"/>
                <a:buChar char="•"/>
              </a:pPr>
              <a:endParaRPr lang="en-US" sz="2400" dirty="0">
                <a:solidFill>
                  <a:prstClr val="black"/>
                </a:solidFill>
              </a:endParaRPr>
            </a:p>
          </p:txBody>
        </p:sp>
      </p:grpSp>
      <p:sp>
        <p:nvSpPr>
          <p:cNvPr id="26" name="TextBox 25"/>
          <p:cNvSpPr txBox="1"/>
          <p:nvPr/>
        </p:nvSpPr>
        <p:spPr>
          <a:xfrm>
            <a:off x="3448748" y="5280629"/>
            <a:ext cx="2611089" cy="830997"/>
          </a:xfrm>
          <a:prstGeom prst="rect">
            <a:avLst/>
          </a:prstGeom>
          <a:solidFill>
            <a:schemeClr val="accent1">
              <a:lumMod val="20000"/>
              <a:lumOff val="80000"/>
            </a:schemeClr>
          </a:solidFill>
          <a:effectLst>
            <a:glow rad="139700">
              <a:schemeClr val="accent1">
                <a:satMod val="175000"/>
                <a:alpha val="40000"/>
              </a:schemeClr>
            </a:glow>
          </a:effectLst>
        </p:spPr>
        <p:txBody>
          <a:bodyPr wrap="square" rtlCol="0">
            <a:spAutoFit/>
          </a:bodyPr>
          <a:lstStyle/>
          <a:p>
            <a:r>
              <a:rPr lang="en-US" sz="2400" b="1" dirty="0" smtClean="0">
                <a:sym typeface="Wingdings" pitchFamily="2" charset="2"/>
              </a:rPr>
              <a:t>Can we reach the God Machine?</a:t>
            </a:r>
            <a:endParaRPr lang="en-US" sz="2400" b="1" dirty="0"/>
          </a:p>
        </p:txBody>
      </p:sp>
      <p:sp>
        <p:nvSpPr>
          <p:cNvPr id="6" name="Cloud Callout 5"/>
          <p:cNvSpPr/>
          <p:nvPr/>
        </p:nvSpPr>
        <p:spPr>
          <a:xfrm>
            <a:off x="216092" y="220980"/>
            <a:ext cx="1500565" cy="838200"/>
          </a:xfrm>
          <a:prstGeom prst="cloudCallout">
            <a:avLst>
              <a:gd name="adj1" fmla="val 27917"/>
              <a:gd name="adj2" fmla="val 99318"/>
            </a:avLst>
          </a:prstGeom>
          <a:solidFill>
            <a:schemeClr val="accent1">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God</a:t>
            </a:r>
            <a:r>
              <a:rPr lang="en-US" sz="2800" dirty="0" smtClean="0">
                <a:solidFill>
                  <a:schemeClr val="tx1"/>
                </a:solidFill>
              </a:rPr>
              <a:t>?</a:t>
            </a:r>
            <a:endParaRPr lang="en-US" sz="2800" dirty="0">
              <a:solidFill>
                <a:schemeClr val="tx1"/>
              </a:solidFill>
            </a:endParaRPr>
          </a:p>
        </p:txBody>
      </p:sp>
    </p:spTree>
    <p:extLst>
      <p:ext uri="{BB962C8B-B14F-4D97-AF65-F5344CB8AC3E}">
        <p14:creationId xmlns:p14="http://schemas.microsoft.com/office/powerpoint/2010/main" val="35132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9" fill="hold" grpId="1" nodeType="clickEffect">
                                  <p:stCondLst>
                                    <p:cond delay="0"/>
                                  </p:stCondLst>
                                  <p:childTnLst>
                                    <p:anim calcmode="lin" valueType="num">
                                      <p:cBhvr additive="base">
                                        <p:cTn id="11" dur="500"/>
                                        <p:tgtEl>
                                          <p:spTgt spid="6"/>
                                        </p:tgtEl>
                                        <p:attrNameLst>
                                          <p:attrName>ppt_x</p:attrName>
                                        </p:attrNameLst>
                                      </p:cBhvr>
                                      <p:tavLst>
                                        <p:tav tm="0">
                                          <p:val>
                                            <p:strVal val="ppt_x"/>
                                          </p:val>
                                        </p:tav>
                                        <p:tav tm="100000">
                                          <p:val>
                                            <p:strVal val="0-ppt_w/2"/>
                                          </p:val>
                                        </p:tav>
                                      </p:tavLst>
                                    </p:anim>
                                    <p:anim calcmode="lin" valueType="num">
                                      <p:cBhvr additive="base">
                                        <p:cTn id="12" dur="500"/>
                                        <p:tgtEl>
                                          <p:spTgt spid="6"/>
                                        </p:tgtEl>
                                        <p:attrNameLst>
                                          <p:attrName>ppt_y</p:attrName>
                                        </p:attrNameLst>
                                      </p:cBhvr>
                                      <p:tavLst>
                                        <p:tav tm="0">
                                          <p:val>
                                            <p:strVal val="ppt_y"/>
                                          </p:val>
                                        </p:tav>
                                        <p:tav tm="100000">
                                          <p:val>
                                            <p:strVal val="0-ppt_h/2"/>
                                          </p:val>
                                        </p:tav>
                                      </p:tavLst>
                                    </p:anim>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xit" presetSubtype="0" fill="hold" grpId="1"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2"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par>
                          <p:cTn id="72" fill="hold">
                            <p:stCondLst>
                              <p:cond delay="500"/>
                            </p:stCondLst>
                            <p:childTnLst>
                              <p:par>
                                <p:cTn id="73" presetID="26" presetClass="emph" presetSubtype="0" repeatCount="4000" fill="hold" grpId="3" nodeType="afterEffect">
                                  <p:stCondLst>
                                    <p:cond delay="0"/>
                                  </p:stCondLst>
                                  <p:childTnLst>
                                    <p:animEffect transition="out" filter="fade">
                                      <p:cBhvr>
                                        <p:cTn id="74" dur="1000" tmFilter="0, 0; .2, .5; .8, .5; 1, 0"/>
                                        <p:tgtEl>
                                          <p:spTgt spid="31"/>
                                        </p:tgtEl>
                                      </p:cBhvr>
                                    </p:animEffect>
                                    <p:animScale>
                                      <p:cBhvr>
                                        <p:cTn id="75" dur="500" autoRev="1" fill="hold"/>
                                        <p:tgtEl>
                                          <p:spTgt spid="31"/>
                                        </p:tgtEl>
                                      </p:cBhvr>
                                      <p:by x="105000" y="105000"/>
                                    </p:animScale>
                                  </p:childTnLst>
                                </p:cTn>
                              </p:par>
                              <p:par>
                                <p:cTn id="76" presetID="8" presetClass="emph" presetSubtype="0" repeatCount="2000" fill="hold" nodeType="withEffect">
                                  <p:stCondLst>
                                    <p:cond delay="0"/>
                                  </p:stCondLst>
                                  <p:childTnLst>
                                    <p:animRot by="21600000">
                                      <p:cBhvr>
                                        <p:cTn id="77" dur="2000" fill="hold"/>
                                        <p:tgtEl>
                                          <p:spTgt spid="30"/>
                                        </p:tgtEl>
                                        <p:attrNameLst>
                                          <p:attrName>r</p:attrName>
                                        </p:attrNameLst>
                                      </p:cBhvr>
                                    </p:animRot>
                                  </p:childTnLst>
                                </p:cTn>
                              </p:par>
                              <p:par>
                                <p:cTn id="78" presetID="2" presetClass="entr" presetSubtype="12" fill="hold" nodeType="withEffect">
                                  <p:stCondLst>
                                    <p:cond delay="300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fill="hold"/>
                                        <p:tgtEl>
                                          <p:spTgt spid="39"/>
                                        </p:tgtEl>
                                        <p:attrNameLst>
                                          <p:attrName>ppt_x</p:attrName>
                                        </p:attrNameLst>
                                      </p:cBhvr>
                                      <p:tavLst>
                                        <p:tav tm="0">
                                          <p:val>
                                            <p:strVal val="0-#ppt_w/2"/>
                                          </p:val>
                                        </p:tav>
                                        <p:tav tm="100000">
                                          <p:val>
                                            <p:strVal val="#ppt_x"/>
                                          </p:val>
                                        </p:tav>
                                      </p:tavLst>
                                    </p:anim>
                                    <p:anim calcmode="lin" valueType="num">
                                      <p:cBhvr additive="base">
                                        <p:cTn id="8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2"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fill="hold"/>
                                        <p:tgtEl>
                                          <p:spTgt spid="26"/>
                                        </p:tgtEl>
                                        <p:attrNameLst>
                                          <p:attrName>ppt_x</p:attrName>
                                        </p:attrNameLst>
                                      </p:cBhvr>
                                      <p:tavLst>
                                        <p:tav tm="0">
                                          <p:val>
                                            <p:strVal val="0-#ppt_w/2"/>
                                          </p:val>
                                        </p:tav>
                                        <p:tav tm="100000">
                                          <p:val>
                                            <p:strVal val="#ppt_x"/>
                                          </p:val>
                                        </p:tav>
                                      </p:tavLst>
                                    </p:anim>
                                    <p:anim calcmode="lin" valueType="num">
                                      <p:cBhvr additive="base">
                                        <p:cTn id="8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P spid="14" grpId="0"/>
      <p:bldP spid="23" grpId="0"/>
      <p:bldP spid="24" grpId="0"/>
      <p:bldP spid="31" grpId="0" animBg="1"/>
      <p:bldP spid="31" grpId="1" animBg="1"/>
      <p:bldP spid="31" grpId="2" animBg="1"/>
      <p:bldP spid="31" grpId="3" animBg="1"/>
      <p:bldP spid="26" grpId="0" animBg="1"/>
      <p:bldP spid="6" grpId="0" animBg="1"/>
      <p:bldP spid="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85442892"/>
              </p:ext>
            </p:extLst>
          </p:nvPr>
        </p:nvGraphicFramePr>
        <p:xfrm>
          <a:off x="609600" y="304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3600" y="3414712"/>
            <a:ext cx="2457450" cy="333375"/>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95400" y="3214687"/>
            <a:ext cx="1230522" cy="733424"/>
          </a:xfrm>
          <a:prstGeom prst="rect">
            <a:avLst/>
          </a:prstGeom>
          <a:noFill/>
          <a:ln>
            <a:noFill/>
          </a:ln>
          <a:effectLst>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7162" y="3357561"/>
            <a:ext cx="1209675" cy="447675"/>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21030" y="1538112"/>
            <a:ext cx="2613645" cy="887898"/>
            <a:chOff x="0" y="2306004"/>
            <a:chExt cx="2613645" cy="1493537"/>
          </a:xfrm>
        </p:grpSpPr>
        <p:sp>
          <p:nvSpPr>
            <p:cNvPr id="9" name="Rectangle 8"/>
            <p:cNvSpPr/>
            <p:nvPr/>
          </p:nvSpPr>
          <p:spPr>
            <a:xfrm>
              <a:off x="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0"/>
              </a:schemeClr>
            </a:fillRef>
            <a:effectRef idx="3">
              <a:schemeClr val="accent1">
                <a:alpha val="90000"/>
                <a:hueOff val="0"/>
                <a:satOff val="0"/>
                <a:lumOff val="0"/>
                <a:alphaOff val="0"/>
              </a:schemeClr>
            </a:effectRef>
            <a:fontRef idx="minor">
              <a:schemeClr val="lt1"/>
            </a:fontRef>
          </p:style>
        </p:sp>
        <p:sp>
          <p:nvSpPr>
            <p:cNvPr id="10" name="Rectangle 9"/>
            <p:cNvSpPr/>
            <p:nvPr/>
          </p:nvSpPr>
          <p:spPr>
            <a:xfrm>
              <a:off x="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Measurements</a:t>
              </a:r>
              <a:endParaRPr lang="en-US" sz="2400" b="1" kern="1200" dirty="0" smtClean="0"/>
            </a:p>
          </p:txBody>
        </p:sp>
      </p:grpSp>
      <p:grpSp>
        <p:nvGrpSpPr>
          <p:cNvPr id="11" name="Group 10"/>
          <p:cNvGrpSpPr/>
          <p:nvPr/>
        </p:nvGrpSpPr>
        <p:grpSpPr>
          <a:xfrm>
            <a:off x="3213730" y="1538112"/>
            <a:ext cx="2613645" cy="887898"/>
            <a:chOff x="2592700" y="2306004"/>
            <a:chExt cx="2613645" cy="1493537"/>
          </a:xfrm>
        </p:grpSpPr>
        <p:sp>
          <p:nvSpPr>
            <p:cNvPr id="12" name="Rectangle 11"/>
            <p:cNvSpPr/>
            <p:nvPr/>
          </p:nvSpPr>
          <p:spPr>
            <a:xfrm>
              <a:off x="2592700" y="2306004"/>
              <a:ext cx="2613645" cy="1493537"/>
            </a:xfrm>
            <a:prstGeom prst="rect">
              <a:avLst/>
            </a:prstGeom>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3" name="Rectangle 12"/>
            <p:cNvSpPr/>
            <p:nvPr/>
          </p:nvSpPr>
          <p:spPr>
            <a:xfrm>
              <a:off x="2592700"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Physical Manipulation</a:t>
              </a:r>
              <a:endParaRPr lang="en-US" sz="2400" b="1" kern="1200" dirty="0" smtClean="0"/>
            </a:p>
          </p:txBody>
        </p:sp>
      </p:grpSp>
      <p:grpSp>
        <p:nvGrpSpPr>
          <p:cNvPr id="14" name="Group 13"/>
          <p:cNvGrpSpPr/>
          <p:nvPr/>
        </p:nvGrpSpPr>
        <p:grpSpPr>
          <a:xfrm>
            <a:off x="5814307" y="1538112"/>
            <a:ext cx="2639781" cy="887898"/>
            <a:chOff x="5193277" y="2306004"/>
            <a:chExt cx="2639781" cy="1493537"/>
          </a:xfrm>
        </p:grpSpPr>
        <p:sp>
          <p:nvSpPr>
            <p:cNvPr id="15" name="Rectangle 14"/>
            <p:cNvSpPr/>
            <p:nvPr/>
          </p:nvSpPr>
          <p:spPr>
            <a:xfrm>
              <a:off x="5193277" y="2306004"/>
              <a:ext cx="2639781" cy="1493537"/>
            </a:xfrm>
            <a:prstGeom prst="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16" name="Rectangle 15"/>
            <p:cNvSpPr/>
            <p:nvPr/>
          </p:nvSpPr>
          <p:spPr>
            <a:xfrm>
              <a:off x="5206345" y="2306004"/>
              <a:ext cx="2613645" cy="14935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400" u="none" kern="1200" dirty="0" smtClean="0"/>
                <a:t>Knowledge</a:t>
              </a:r>
              <a:endParaRPr lang="en-US" sz="2400" kern="1200" dirty="0"/>
            </a:p>
          </p:txBody>
        </p:sp>
      </p:grpSp>
      <p:pic>
        <p:nvPicPr>
          <p:cNvPr id="1027" name="Picture 3" descr="C:\Users\Class2014\Documents\Dropbox\ModelTalk\no_symbol.gi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833321" y="4657726"/>
            <a:ext cx="1666874" cy="16668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66800" y="5167134"/>
            <a:ext cx="3199915" cy="707886"/>
          </a:xfrm>
          <a:prstGeom prst="rect">
            <a:avLst/>
          </a:prstGeom>
          <a:noFill/>
        </p:spPr>
        <p:txBody>
          <a:bodyPr wrap="none" rtlCol="0">
            <a:spAutoFit/>
          </a:bodyPr>
          <a:lstStyle/>
          <a:p>
            <a:r>
              <a:rPr lang="en-US" sz="4000" b="1" cap="small" dirty="0" smtClean="0">
                <a:latin typeface="Arial Black" pitchFamily="34" charset="0"/>
              </a:rPr>
              <a:t>Perfection</a:t>
            </a:r>
            <a:endParaRPr lang="en-US" sz="4000" b="1" cap="small" dirty="0">
              <a:latin typeface="Arial Black" pitchFamily="34" charset="0"/>
            </a:endParaRPr>
          </a:p>
        </p:txBody>
      </p:sp>
      <p:pic>
        <p:nvPicPr>
          <p:cNvPr id="1028" name="Picture 4" descr="C:\Users\Class2014\Documents\Dropbox\Photos\POPL Italy Trip Jan 2013\2013-01-27 14.47.54.jpg"/>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4414202" y="4657725"/>
            <a:ext cx="2425363" cy="1926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5"/>
          <p:cNvSpPr/>
          <p:nvPr/>
        </p:nvSpPr>
        <p:spPr>
          <a:xfrm>
            <a:off x="6787480" y="4657725"/>
            <a:ext cx="1694835" cy="963453"/>
          </a:xfrm>
          <a:prstGeom prst="wedgeRectCallout">
            <a:avLst>
              <a:gd name="adj1" fmla="val -96366"/>
              <a:gd name="adj2" fmla="val 37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But we can get closer!</a:t>
            </a:r>
            <a:endParaRPr lang="en-US" sz="2400" b="1" dirty="0"/>
          </a:p>
        </p:txBody>
      </p:sp>
      <p:sp>
        <p:nvSpPr>
          <p:cNvPr id="23" name="Rectangle 22"/>
          <p:cNvSpPr/>
          <p:nvPr/>
        </p:nvSpPr>
        <p:spPr>
          <a:xfrm>
            <a:off x="3234675"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29" name="Rectangle 28"/>
          <p:cNvSpPr/>
          <p:nvPr/>
        </p:nvSpPr>
        <p:spPr>
          <a:xfrm>
            <a:off x="585724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40000"/>
            </a:schemeClr>
          </a:fillRef>
          <a:effectRef idx="3">
            <a:schemeClr val="accent1">
              <a:alpha val="90000"/>
              <a:hueOff val="0"/>
              <a:satOff val="0"/>
              <a:lumOff val="0"/>
              <a:alphaOff val="-40000"/>
            </a:schemeClr>
          </a:effectRef>
          <a:fontRef idx="minor">
            <a:schemeClr val="lt1"/>
          </a:fontRef>
        </p:style>
      </p:sp>
      <p:sp>
        <p:nvSpPr>
          <p:cNvPr id="30" name="Rectangle 29"/>
          <p:cNvSpPr/>
          <p:nvPr/>
        </p:nvSpPr>
        <p:spPr>
          <a:xfrm>
            <a:off x="5854072" y="1538112"/>
            <a:ext cx="2613645" cy="25766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endParaRPr lang="en-US" sz="2400" kern="1200" dirty="0"/>
          </a:p>
        </p:txBody>
      </p:sp>
      <p:sp>
        <p:nvSpPr>
          <p:cNvPr id="31" name="Rectangle 30"/>
          <p:cNvSpPr/>
          <p:nvPr/>
        </p:nvSpPr>
        <p:spPr>
          <a:xfrm>
            <a:off x="621030" y="1538112"/>
            <a:ext cx="2613645" cy="2576688"/>
          </a:xfrm>
          <a:prstGeom prst="rect">
            <a:avLst/>
          </a:prstGeom>
          <a:gradFill>
            <a:gsLst>
              <a:gs pos="0">
                <a:schemeClr val="accent1">
                  <a:hueOff val="0"/>
                  <a:satOff val="0"/>
                  <a:lumOff val="0"/>
                  <a:shade val="51000"/>
                  <a:satMod val="130000"/>
                </a:schemeClr>
              </a:gs>
              <a:gs pos="80000">
                <a:schemeClr val="accent1">
                  <a:hueOff val="0"/>
                  <a:satOff val="0"/>
                  <a:lumOff val="0"/>
                  <a:shade val="93000"/>
                  <a:satMod val="130000"/>
                </a:schemeClr>
              </a:gs>
              <a:gs pos="100000">
                <a:schemeClr val="accent1">
                  <a:hueOff val="0"/>
                  <a:satOff val="0"/>
                  <a:lumOff val="0"/>
                  <a:shade val="94000"/>
                  <a:satMod val="135000"/>
                </a:schemeClr>
              </a:gs>
            </a:gsLst>
          </a:gradFill>
        </p:spPr>
        <p:style>
          <a:lnRef idx="0">
            <a:schemeClr val="lt1">
              <a:hueOff val="0"/>
              <a:satOff val="0"/>
              <a:lumOff val="0"/>
              <a:alphaOff val="0"/>
            </a:schemeClr>
          </a:lnRef>
          <a:fillRef idx="3">
            <a:schemeClr val="accent1">
              <a:alpha val="90000"/>
              <a:hueOff val="0"/>
              <a:satOff val="0"/>
              <a:lumOff val="0"/>
              <a:alphaOff val="-20000"/>
            </a:schemeClr>
          </a:fillRef>
          <a:effectRef idx="3">
            <a:schemeClr val="accent1">
              <a:alpha val="90000"/>
              <a:hueOff val="0"/>
              <a:satOff val="0"/>
              <a:lumOff val="0"/>
              <a:alphaOff val="-20000"/>
            </a:schemeClr>
          </a:effectRef>
          <a:fontRef idx="minor">
            <a:schemeClr val="lt1"/>
          </a:fontRef>
        </p:style>
      </p:sp>
      <p:sp>
        <p:nvSpPr>
          <p:cNvPr id="17" name="TextBox 16"/>
          <p:cNvSpPr txBox="1"/>
          <p:nvPr/>
        </p:nvSpPr>
        <p:spPr>
          <a:xfrm>
            <a:off x="944691" y="2029717"/>
            <a:ext cx="1931939" cy="1446550"/>
          </a:xfrm>
          <a:prstGeom prst="rect">
            <a:avLst/>
          </a:prstGeom>
          <a:noFill/>
        </p:spPr>
        <p:txBody>
          <a:bodyPr wrap="none" rtlCol="0">
            <a:spAutoFit/>
          </a:bodyPr>
          <a:lstStyle/>
          <a:p>
            <a:r>
              <a:rPr lang="en-US" sz="8800" b="1" i="1" dirty="0" err="1" smtClean="0">
                <a:solidFill>
                  <a:schemeClr val="accent2">
                    <a:lumMod val="40000"/>
                    <a:lumOff val="60000"/>
                  </a:schemeClr>
                </a:solidFill>
                <a:latin typeface="Constantia" pitchFamily="18" charset="0"/>
              </a:rPr>
              <a:t>lim</a:t>
            </a:r>
            <a:endParaRPr lang="en-US" sz="8800" b="1" i="1" dirty="0">
              <a:solidFill>
                <a:schemeClr val="accent2">
                  <a:lumMod val="40000"/>
                  <a:lumOff val="60000"/>
                </a:schemeClr>
              </a:solidFill>
              <a:latin typeface="Constantia" pitchFamily="18" charset="0"/>
            </a:endParaRPr>
          </a:p>
        </p:txBody>
      </p:sp>
      <p:sp>
        <p:nvSpPr>
          <p:cNvPr id="35" name="TextBox 34"/>
          <p:cNvSpPr txBox="1"/>
          <p:nvPr/>
        </p:nvSpPr>
        <p:spPr>
          <a:xfrm>
            <a:off x="3474432"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
        <p:nvSpPr>
          <p:cNvPr id="36" name="TextBox 35"/>
          <p:cNvSpPr txBox="1"/>
          <p:nvPr/>
        </p:nvSpPr>
        <p:spPr>
          <a:xfrm>
            <a:off x="6126205" y="1968162"/>
            <a:ext cx="2092239" cy="1569660"/>
          </a:xfrm>
          <a:prstGeom prst="rect">
            <a:avLst/>
          </a:prstGeom>
          <a:noFill/>
        </p:spPr>
        <p:txBody>
          <a:bodyPr wrap="none" rtlCol="0">
            <a:spAutoFit/>
          </a:bodyPr>
          <a:lstStyle/>
          <a:p>
            <a:r>
              <a:rPr lang="en-US" sz="9600" b="1" i="1" dirty="0" err="1">
                <a:solidFill>
                  <a:schemeClr val="accent2">
                    <a:lumMod val="40000"/>
                    <a:lumOff val="60000"/>
                  </a:schemeClr>
                </a:solidFill>
                <a:latin typeface="Constantia" pitchFamily="18" charset="0"/>
              </a:rPr>
              <a:t>lim</a:t>
            </a:r>
            <a:endParaRPr lang="en-US" sz="9600" b="1" i="1" dirty="0">
              <a:solidFill>
                <a:schemeClr val="accent2">
                  <a:lumMod val="40000"/>
                  <a:lumOff val="60000"/>
                </a:schemeClr>
              </a:solidFill>
              <a:latin typeface="Constantia" pitchFamily="18" charset="0"/>
            </a:endParaRPr>
          </a:p>
        </p:txBody>
      </p:sp>
    </p:spTree>
    <p:extLst>
      <p:ext uri="{BB962C8B-B14F-4D97-AF65-F5344CB8AC3E}">
        <p14:creationId xmlns:p14="http://schemas.microsoft.com/office/powerpoint/2010/main" val="34887107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nodeType="clickEffect">
                                  <p:stCondLst>
                                    <p:cond delay="0"/>
                                  </p:stCondLst>
                                  <p:childTnLst>
                                    <p:anim calcmode="lin" valueType="num">
                                      <p:cBhvr>
                                        <p:cTn id="6" dur="500"/>
                                        <p:tgtEl>
                                          <p:spTgt spid="31"/>
                                        </p:tgtEl>
                                        <p:attrNameLst>
                                          <p:attrName>ppt_w</p:attrName>
                                        </p:attrNameLst>
                                      </p:cBhvr>
                                      <p:tavLst>
                                        <p:tav tm="0">
                                          <p:val>
                                            <p:strVal val="ppt_w"/>
                                          </p:val>
                                        </p:tav>
                                        <p:tav tm="100000">
                                          <p:val>
                                            <p:fltVal val="0"/>
                                          </p:val>
                                        </p:tav>
                                      </p:tavLst>
                                    </p:anim>
                                    <p:anim calcmode="lin" valueType="num">
                                      <p:cBhvr>
                                        <p:cTn id="7" dur="500"/>
                                        <p:tgtEl>
                                          <p:spTgt spid="31"/>
                                        </p:tgtEl>
                                        <p:attrNameLst>
                                          <p:attrName>ppt_h</p:attrName>
                                        </p:attrNameLst>
                                      </p:cBhvr>
                                      <p:tavLst>
                                        <p:tav tm="0">
                                          <p:val>
                                            <p:strVal val="ppt_h"/>
                                          </p:val>
                                        </p:tav>
                                        <p:tav tm="100000">
                                          <p:val>
                                            <p:fltVal val="0"/>
                                          </p:val>
                                        </p:tav>
                                      </p:tavLst>
                                    </p:anim>
                                    <p:anim calcmode="lin" valueType="num">
                                      <p:cBhvr>
                                        <p:cTn id="8" dur="500"/>
                                        <p:tgtEl>
                                          <p:spTgt spid="31"/>
                                        </p:tgtEl>
                                        <p:attrNameLst>
                                          <p:attrName>style.rotation</p:attrName>
                                        </p:attrNameLst>
                                      </p:cBhvr>
                                      <p:tavLst>
                                        <p:tav tm="0">
                                          <p:val>
                                            <p:fltVal val="0"/>
                                          </p:val>
                                        </p:tav>
                                        <p:tav tm="100000">
                                          <p:val>
                                            <p:fltVal val="360"/>
                                          </p:val>
                                        </p:tav>
                                      </p:tavLst>
                                    </p:anim>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49" presetClass="exit" presetSubtype="0" accel="100000" fill="hold" grpId="0" nodeType="withEffect">
                                  <p:stCondLst>
                                    <p:cond delay="0"/>
                                  </p:stCondLst>
                                  <p:childTnLst>
                                    <p:anim calcmode="lin" valueType="num">
                                      <p:cBhvr>
                                        <p:cTn id="12" dur="500"/>
                                        <p:tgtEl>
                                          <p:spTgt spid="17"/>
                                        </p:tgtEl>
                                        <p:attrNameLst>
                                          <p:attrName>ppt_w</p:attrName>
                                        </p:attrNameLst>
                                      </p:cBhvr>
                                      <p:tavLst>
                                        <p:tav tm="0">
                                          <p:val>
                                            <p:strVal val="ppt_w"/>
                                          </p:val>
                                        </p:tav>
                                        <p:tav tm="100000">
                                          <p:val>
                                            <p:fltVal val="0"/>
                                          </p:val>
                                        </p:tav>
                                      </p:tavLst>
                                    </p:anim>
                                    <p:anim calcmode="lin" valueType="num">
                                      <p:cBhvr>
                                        <p:cTn id="13" dur="500"/>
                                        <p:tgtEl>
                                          <p:spTgt spid="17"/>
                                        </p:tgtEl>
                                        <p:attrNameLst>
                                          <p:attrName>ppt_h</p:attrName>
                                        </p:attrNameLst>
                                      </p:cBhvr>
                                      <p:tavLst>
                                        <p:tav tm="0">
                                          <p:val>
                                            <p:strVal val="ppt_h"/>
                                          </p:val>
                                        </p:tav>
                                        <p:tav tm="100000">
                                          <p:val>
                                            <p:fltVal val="0"/>
                                          </p:val>
                                        </p:tav>
                                      </p:tavLst>
                                    </p:anim>
                                    <p:anim calcmode="lin" valueType="num">
                                      <p:cBhvr>
                                        <p:cTn id="14" dur="500"/>
                                        <p:tgtEl>
                                          <p:spTgt spid="17"/>
                                        </p:tgtEl>
                                        <p:attrNameLst>
                                          <p:attrName>style.rotation</p:attrName>
                                        </p:attrNameLst>
                                      </p:cBhvr>
                                      <p:tavLst>
                                        <p:tav tm="0">
                                          <p:val>
                                            <p:fltVal val="0"/>
                                          </p:val>
                                        </p:tav>
                                        <p:tav tm="100000">
                                          <p:val>
                                            <p:fltVal val="360"/>
                                          </p:val>
                                        </p:tav>
                                      </p:tavLst>
                                    </p:anim>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9" presetClass="exit" presetSubtype="0" accel="100000" fill="hold" nodeType="clickEffect">
                                  <p:stCondLst>
                                    <p:cond delay="0"/>
                                  </p:stCondLst>
                                  <p:childTnLst>
                                    <p:anim calcmode="lin" valueType="num">
                                      <p:cBhvr>
                                        <p:cTn id="20" dur="500"/>
                                        <p:tgtEl>
                                          <p:spTgt spid="29"/>
                                        </p:tgtEl>
                                        <p:attrNameLst>
                                          <p:attrName>ppt_w</p:attrName>
                                        </p:attrNameLst>
                                      </p:cBhvr>
                                      <p:tavLst>
                                        <p:tav tm="0">
                                          <p:val>
                                            <p:strVal val="ppt_w"/>
                                          </p:val>
                                        </p:tav>
                                        <p:tav tm="100000">
                                          <p:val>
                                            <p:fltVal val="0"/>
                                          </p:val>
                                        </p:tav>
                                      </p:tavLst>
                                    </p:anim>
                                    <p:anim calcmode="lin" valueType="num">
                                      <p:cBhvr>
                                        <p:cTn id="21" dur="500"/>
                                        <p:tgtEl>
                                          <p:spTgt spid="29"/>
                                        </p:tgtEl>
                                        <p:attrNameLst>
                                          <p:attrName>ppt_h</p:attrName>
                                        </p:attrNameLst>
                                      </p:cBhvr>
                                      <p:tavLst>
                                        <p:tav tm="0">
                                          <p:val>
                                            <p:strVal val="ppt_h"/>
                                          </p:val>
                                        </p:tav>
                                        <p:tav tm="100000">
                                          <p:val>
                                            <p:fltVal val="0"/>
                                          </p:val>
                                        </p:tav>
                                      </p:tavLst>
                                    </p:anim>
                                    <p:anim calcmode="lin" valueType="num">
                                      <p:cBhvr>
                                        <p:cTn id="22" dur="500"/>
                                        <p:tgtEl>
                                          <p:spTgt spid="29"/>
                                        </p:tgtEl>
                                        <p:attrNameLst>
                                          <p:attrName>style.rotation</p:attrName>
                                        </p:attrNameLst>
                                      </p:cBhvr>
                                      <p:tavLst>
                                        <p:tav tm="0">
                                          <p:val>
                                            <p:fltVal val="0"/>
                                          </p:val>
                                        </p:tav>
                                        <p:tav tm="100000">
                                          <p:val>
                                            <p:fltVal val="360"/>
                                          </p:val>
                                        </p:tav>
                                      </p:tavLst>
                                    </p:anim>
                                    <p:animEffect transition="out" filter="fade">
                                      <p:cBhvr>
                                        <p:cTn id="23" dur="500"/>
                                        <p:tgtEl>
                                          <p:spTgt spid="29"/>
                                        </p:tgtEl>
                                      </p:cBhvr>
                                    </p:animEffect>
                                    <p:set>
                                      <p:cBhvr>
                                        <p:cTn id="24" dur="1" fill="hold">
                                          <p:stCondLst>
                                            <p:cond delay="499"/>
                                          </p:stCondLst>
                                        </p:cTn>
                                        <p:tgtEl>
                                          <p:spTgt spid="29"/>
                                        </p:tgtEl>
                                        <p:attrNameLst>
                                          <p:attrName>style.visibility</p:attrName>
                                        </p:attrNameLst>
                                      </p:cBhvr>
                                      <p:to>
                                        <p:strVal val="hidden"/>
                                      </p:to>
                                    </p:set>
                                  </p:childTnLst>
                                </p:cTn>
                              </p:par>
                              <p:par>
                                <p:cTn id="25" presetID="49" presetClass="exit" presetSubtype="0" accel="100000" fill="hold" grpId="0" nodeType="withEffect">
                                  <p:stCondLst>
                                    <p:cond delay="0"/>
                                  </p:stCondLst>
                                  <p:childTnLst>
                                    <p:anim calcmode="lin" valueType="num">
                                      <p:cBhvr>
                                        <p:cTn id="26" dur="500"/>
                                        <p:tgtEl>
                                          <p:spTgt spid="36"/>
                                        </p:tgtEl>
                                        <p:attrNameLst>
                                          <p:attrName>ppt_w</p:attrName>
                                        </p:attrNameLst>
                                      </p:cBhvr>
                                      <p:tavLst>
                                        <p:tav tm="0">
                                          <p:val>
                                            <p:strVal val="ppt_w"/>
                                          </p:val>
                                        </p:tav>
                                        <p:tav tm="100000">
                                          <p:val>
                                            <p:fltVal val="0"/>
                                          </p:val>
                                        </p:tav>
                                      </p:tavLst>
                                    </p:anim>
                                    <p:anim calcmode="lin" valueType="num">
                                      <p:cBhvr>
                                        <p:cTn id="27" dur="500"/>
                                        <p:tgtEl>
                                          <p:spTgt spid="36"/>
                                        </p:tgtEl>
                                        <p:attrNameLst>
                                          <p:attrName>ppt_h</p:attrName>
                                        </p:attrNameLst>
                                      </p:cBhvr>
                                      <p:tavLst>
                                        <p:tav tm="0">
                                          <p:val>
                                            <p:strVal val="ppt_h"/>
                                          </p:val>
                                        </p:tav>
                                        <p:tav tm="100000">
                                          <p:val>
                                            <p:fltVal val="0"/>
                                          </p:val>
                                        </p:tav>
                                      </p:tavLst>
                                    </p:anim>
                                    <p:anim calcmode="lin" valueType="num">
                                      <p:cBhvr>
                                        <p:cTn id="28" dur="500"/>
                                        <p:tgtEl>
                                          <p:spTgt spid="36"/>
                                        </p:tgtEl>
                                        <p:attrNameLst>
                                          <p:attrName>style.rotation</p:attrName>
                                        </p:attrNameLst>
                                      </p:cBhvr>
                                      <p:tavLst>
                                        <p:tav tm="0">
                                          <p:val>
                                            <p:fltVal val="0"/>
                                          </p:val>
                                        </p:tav>
                                        <p:tav tm="100000">
                                          <p:val>
                                            <p:fltVal val="360"/>
                                          </p:val>
                                        </p:tav>
                                      </p:tavLst>
                                    </p:anim>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9" presetClass="exit" presetSubtype="0" accel="100000" fill="hold" nodeType="clickEffect">
                                  <p:stCondLst>
                                    <p:cond delay="0"/>
                                  </p:stCondLst>
                                  <p:childTnLst>
                                    <p:anim calcmode="lin" valueType="num">
                                      <p:cBhvr>
                                        <p:cTn id="34" dur="500"/>
                                        <p:tgtEl>
                                          <p:spTgt spid="23"/>
                                        </p:tgtEl>
                                        <p:attrNameLst>
                                          <p:attrName>ppt_w</p:attrName>
                                        </p:attrNameLst>
                                      </p:cBhvr>
                                      <p:tavLst>
                                        <p:tav tm="0">
                                          <p:val>
                                            <p:strVal val="ppt_w"/>
                                          </p:val>
                                        </p:tav>
                                        <p:tav tm="100000">
                                          <p:val>
                                            <p:fltVal val="0"/>
                                          </p:val>
                                        </p:tav>
                                      </p:tavLst>
                                    </p:anim>
                                    <p:anim calcmode="lin" valueType="num">
                                      <p:cBhvr>
                                        <p:cTn id="35" dur="500"/>
                                        <p:tgtEl>
                                          <p:spTgt spid="23"/>
                                        </p:tgtEl>
                                        <p:attrNameLst>
                                          <p:attrName>ppt_h</p:attrName>
                                        </p:attrNameLst>
                                      </p:cBhvr>
                                      <p:tavLst>
                                        <p:tav tm="0">
                                          <p:val>
                                            <p:strVal val="ppt_h"/>
                                          </p:val>
                                        </p:tav>
                                        <p:tav tm="100000">
                                          <p:val>
                                            <p:fltVal val="0"/>
                                          </p:val>
                                        </p:tav>
                                      </p:tavLst>
                                    </p:anim>
                                    <p:anim calcmode="lin" valueType="num">
                                      <p:cBhvr>
                                        <p:cTn id="36" dur="500"/>
                                        <p:tgtEl>
                                          <p:spTgt spid="23"/>
                                        </p:tgtEl>
                                        <p:attrNameLst>
                                          <p:attrName>style.rotation</p:attrName>
                                        </p:attrNameLst>
                                      </p:cBhvr>
                                      <p:tavLst>
                                        <p:tav tm="0">
                                          <p:val>
                                            <p:fltVal val="0"/>
                                          </p:val>
                                        </p:tav>
                                        <p:tav tm="100000">
                                          <p:val>
                                            <p:fltVal val="360"/>
                                          </p:val>
                                        </p:tav>
                                      </p:tavLst>
                                    </p:anim>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49" presetClass="exit" presetSubtype="0" accel="100000" fill="hold" grpId="0" nodeType="withEffect">
                                  <p:stCondLst>
                                    <p:cond delay="0"/>
                                  </p:stCondLst>
                                  <p:childTnLst>
                                    <p:anim calcmode="lin" valueType="num">
                                      <p:cBhvr>
                                        <p:cTn id="40" dur="500"/>
                                        <p:tgtEl>
                                          <p:spTgt spid="35"/>
                                        </p:tgtEl>
                                        <p:attrNameLst>
                                          <p:attrName>ppt_w</p:attrName>
                                        </p:attrNameLst>
                                      </p:cBhvr>
                                      <p:tavLst>
                                        <p:tav tm="0">
                                          <p:val>
                                            <p:strVal val="ppt_w"/>
                                          </p:val>
                                        </p:tav>
                                        <p:tav tm="100000">
                                          <p:val>
                                            <p:fltVal val="0"/>
                                          </p:val>
                                        </p:tav>
                                      </p:tavLst>
                                    </p:anim>
                                    <p:anim calcmode="lin" valueType="num">
                                      <p:cBhvr>
                                        <p:cTn id="41" dur="500"/>
                                        <p:tgtEl>
                                          <p:spTgt spid="35"/>
                                        </p:tgtEl>
                                        <p:attrNameLst>
                                          <p:attrName>ppt_h</p:attrName>
                                        </p:attrNameLst>
                                      </p:cBhvr>
                                      <p:tavLst>
                                        <p:tav tm="0">
                                          <p:val>
                                            <p:strVal val="ppt_h"/>
                                          </p:val>
                                        </p:tav>
                                        <p:tav tm="100000">
                                          <p:val>
                                            <p:fltVal val="0"/>
                                          </p:val>
                                        </p:tav>
                                      </p:tavLst>
                                    </p:anim>
                                    <p:anim calcmode="lin" valueType="num">
                                      <p:cBhvr>
                                        <p:cTn id="42" dur="500"/>
                                        <p:tgtEl>
                                          <p:spTgt spid="35"/>
                                        </p:tgtEl>
                                        <p:attrNameLst>
                                          <p:attrName>style.rotation</p:attrName>
                                        </p:attrNameLst>
                                      </p:cBhvr>
                                      <p:tavLst>
                                        <p:tav tm="0">
                                          <p:val>
                                            <p:fltVal val="0"/>
                                          </p:val>
                                        </p:tav>
                                        <p:tav tm="100000">
                                          <p:val>
                                            <p:fltVal val="360"/>
                                          </p:val>
                                        </p:tav>
                                      </p:tavLst>
                                    </p:anim>
                                    <p:animEffect transition="out" filter="fade">
                                      <p:cBhvr>
                                        <p:cTn id="43" dur="500"/>
                                        <p:tgtEl>
                                          <p:spTgt spid="35"/>
                                        </p:tgtEl>
                                      </p:cBhvr>
                                    </p:animEffect>
                                    <p:set>
                                      <p:cBhvr>
                                        <p:cTn id="44" dur="1" fill="hold">
                                          <p:stCondLst>
                                            <p:cond delay="499"/>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par>
                          <p:cTn id="49" fill="hold">
                            <p:stCondLst>
                              <p:cond delay="0"/>
                            </p:stCondLst>
                            <p:childTnLst>
                              <p:par>
                                <p:cTn id="50" presetID="53" presetClass="entr" presetSubtype="16" fill="hold" nodeType="afterEffect">
                                  <p:stCondLst>
                                    <p:cond delay="2000"/>
                                  </p:stCondLst>
                                  <p:childTnLst>
                                    <p:set>
                                      <p:cBhvr>
                                        <p:cTn id="51" dur="1" fill="hold">
                                          <p:stCondLst>
                                            <p:cond delay="0"/>
                                          </p:stCondLst>
                                        </p:cTn>
                                        <p:tgtEl>
                                          <p:spTgt spid="1027"/>
                                        </p:tgtEl>
                                        <p:attrNameLst>
                                          <p:attrName>style.visibility</p:attrName>
                                        </p:attrNameLst>
                                      </p:cBhvr>
                                      <p:to>
                                        <p:strVal val="visible"/>
                                      </p:to>
                                    </p:set>
                                    <p:anim calcmode="lin" valueType="num">
                                      <p:cBhvr>
                                        <p:cTn id="52" dur="500" fill="hold"/>
                                        <p:tgtEl>
                                          <p:spTgt spid="1027"/>
                                        </p:tgtEl>
                                        <p:attrNameLst>
                                          <p:attrName>ppt_w</p:attrName>
                                        </p:attrNameLst>
                                      </p:cBhvr>
                                      <p:tavLst>
                                        <p:tav tm="0">
                                          <p:val>
                                            <p:fltVal val="0"/>
                                          </p:val>
                                        </p:tav>
                                        <p:tav tm="100000">
                                          <p:val>
                                            <p:strVal val="#ppt_w"/>
                                          </p:val>
                                        </p:tav>
                                      </p:tavLst>
                                    </p:anim>
                                    <p:anim calcmode="lin" valueType="num">
                                      <p:cBhvr>
                                        <p:cTn id="53" dur="500" fill="hold"/>
                                        <p:tgtEl>
                                          <p:spTgt spid="1027"/>
                                        </p:tgtEl>
                                        <p:attrNameLst>
                                          <p:attrName>ppt_h</p:attrName>
                                        </p:attrNameLst>
                                      </p:cBhvr>
                                      <p:tavLst>
                                        <p:tav tm="0">
                                          <p:val>
                                            <p:fltVal val="0"/>
                                          </p:val>
                                        </p:tav>
                                        <p:tav tm="100000">
                                          <p:val>
                                            <p:strVal val="#ppt_h"/>
                                          </p:val>
                                        </p:tav>
                                      </p:tavLst>
                                    </p:anim>
                                    <p:animEffect transition="in" filter="fade">
                                      <p:cBhvr>
                                        <p:cTn id="54" dur="500"/>
                                        <p:tgtEl>
                                          <p:spTgt spid="102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28"/>
                                        </p:tgtEl>
                                        <p:attrNameLst>
                                          <p:attrName>style.visibility</p:attrName>
                                        </p:attrNameLst>
                                      </p:cBhvr>
                                      <p:to>
                                        <p:strVal val="visible"/>
                                      </p:to>
                                    </p:set>
                                    <p:anim calcmode="lin" valueType="num">
                                      <p:cBhvr additive="base">
                                        <p:cTn id="59" dur="500" fill="hold"/>
                                        <p:tgtEl>
                                          <p:spTgt spid="1028"/>
                                        </p:tgtEl>
                                        <p:attrNameLst>
                                          <p:attrName>ppt_x</p:attrName>
                                        </p:attrNameLst>
                                      </p:cBhvr>
                                      <p:tavLst>
                                        <p:tav tm="0">
                                          <p:val>
                                            <p:strVal val="#ppt_x"/>
                                          </p:val>
                                        </p:tav>
                                        <p:tav tm="100000">
                                          <p:val>
                                            <p:strVal val="#ppt_x"/>
                                          </p:val>
                                        </p:tav>
                                      </p:tavLst>
                                    </p:anim>
                                    <p:anim calcmode="lin" valueType="num">
                                      <p:cBhvr additive="base">
                                        <p:cTn id="60" dur="500" fill="hold"/>
                                        <p:tgtEl>
                                          <p:spTgt spid="102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268" y="1412117"/>
            <a:ext cx="8229600" cy="5257800"/>
          </a:xfrm>
        </p:spPr>
        <p:txBody>
          <a:bodyPr>
            <a:normAutofit/>
          </a:bodyPr>
          <a:lstStyle/>
          <a:p>
            <a:r>
              <a:rPr lang="en-US" dirty="0" smtClean="0"/>
              <a:t>Push bandwidth (I/O)</a:t>
            </a:r>
          </a:p>
          <a:p>
            <a:pPr lvl="1"/>
            <a:r>
              <a:rPr lang="en-US" dirty="0" smtClean="0"/>
              <a:t>More Data, More</a:t>
            </a:r>
            <a:r>
              <a:rPr lang="en-US" i="1" dirty="0" smtClean="0"/>
              <a:t> Relevant </a:t>
            </a:r>
            <a:r>
              <a:rPr lang="en-US" dirty="0" smtClean="0"/>
              <a:t>Data</a:t>
            </a:r>
          </a:p>
          <a:p>
            <a:r>
              <a:rPr lang="en-US" dirty="0" smtClean="0"/>
              <a:t>Push Memory (RAM, Storage)</a:t>
            </a:r>
          </a:p>
          <a:p>
            <a:pPr lvl="1"/>
            <a:r>
              <a:rPr lang="en-US" dirty="0" smtClean="0"/>
              <a:t>Summarize and condense (Hash)</a:t>
            </a:r>
          </a:p>
          <a:p>
            <a:r>
              <a:rPr lang="en-US" dirty="0" smtClean="0"/>
              <a:t>Push Computation (Processor)</a:t>
            </a:r>
          </a:p>
          <a:p>
            <a:pPr lvl="1"/>
            <a:r>
              <a:rPr lang="en-US" dirty="0" smtClean="0"/>
              <a:t>New ways of thinking </a:t>
            </a:r>
            <a:r>
              <a:rPr lang="en-US" dirty="0" smtClean="0">
                <a:sym typeface="Wingdings" pitchFamily="2" charset="2"/>
              </a:rPr>
              <a:t></a:t>
            </a:r>
            <a:r>
              <a:rPr lang="en-US" dirty="0" smtClean="0"/>
              <a:t> Theories</a:t>
            </a:r>
          </a:p>
          <a:p>
            <a:pPr lvl="2"/>
            <a:r>
              <a:rPr lang="en-US" dirty="0" smtClean="0">
                <a:sym typeface="Wingdings" pitchFamily="2" charset="2"/>
              </a:rPr>
              <a:t>Classical to Probabilistic </a:t>
            </a:r>
          </a:p>
          <a:p>
            <a:pPr lvl="1"/>
            <a:r>
              <a:rPr lang="en-US" dirty="0" smtClean="0"/>
              <a:t>Increase thinking efficiency</a:t>
            </a:r>
          </a:p>
        </p:txBody>
      </p:sp>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97849" l="811" r="100000"/>
                    </a14:imgEffect>
                  </a14:imgLayer>
                </a14:imgProps>
              </a:ext>
              <a:ext uri="{28A0092B-C50C-407E-A947-70E740481C1C}">
                <a14:useLocalDpi xmlns:a14="http://schemas.microsoft.com/office/drawing/2010/main"/>
              </a:ext>
            </a:extLst>
          </a:blip>
          <a:srcRect/>
          <a:stretch/>
        </p:blipFill>
        <p:spPr>
          <a:xfrm>
            <a:off x="7032674" y="1005840"/>
            <a:ext cx="2133600" cy="1678778"/>
          </a:xfrm>
          <a:prstGeom prst="rect">
            <a:avLst/>
          </a:prstGeom>
          <a:effectLst>
            <a:outerShdw blurRad="50800" dist="50800" dir="5400000" sx="1000" sy="1000" algn="ctr" rotWithShape="0">
              <a:srgbClr val="000000">
                <a:alpha val="17000"/>
              </a:srgbClr>
            </a:outerShdw>
          </a:effectLst>
        </p:spPr>
      </p:pic>
      <p:sp>
        <p:nvSpPr>
          <p:cNvPr id="2" name="Title 1"/>
          <p:cNvSpPr>
            <a:spLocks noGrp="1"/>
          </p:cNvSpPr>
          <p:nvPr>
            <p:ph type="title"/>
          </p:nvPr>
        </p:nvSpPr>
        <p:spPr>
          <a:xfrm>
            <a:off x="1600200" y="303371"/>
            <a:ext cx="5105400" cy="1143000"/>
          </a:xfrm>
        </p:spPr>
        <p:txBody>
          <a:bodyPr/>
          <a:lstStyle/>
          <a:p>
            <a:r>
              <a:rPr lang="en-US" dirty="0" smtClean="0"/>
              <a:t>Push the Limits</a:t>
            </a:r>
            <a:endParaRPr lang="en-US" dirty="0"/>
          </a:p>
        </p:txBody>
      </p:sp>
      <p:grpSp>
        <p:nvGrpSpPr>
          <p:cNvPr id="9" name="Group 8"/>
          <p:cNvGrpSpPr/>
          <p:nvPr/>
        </p:nvGrpSpPr>
        <p:grpSpPr>
          <a:xfrm>
            <a:off x="6286500" y="2857817"/>
            <a:ext cx="2458801" cy="1777366"/>
            <a:chOff x="6286500" y="2857817"/>
            <a:chExt cx="2458801" cy="1777366"/>
          </a:xfrm>
        </p:grpSpPr>
        <p:pic>
          <p:nvPicPr>
            <p:cNvPr id="4098" name="Picture 2" descr="http://flavorchemists.com/wp-content/uploads/2012/09/library_books.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86500" y="2857817"/>
              <a:ext cx="2247900" cy="1498600"/>
            </a:xfrm>
            <a:prstGeom prst="rect">
              <a:avLst/>
            </a:prstGeom>
            <a:noFill/>
            <a:effectLst>
              <a:outerShdw blurRad="76200" dist="38100" dir="9180000" sx="112000" sy="11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http://nims11.files.wordpress.com/2011/09/mystica_usb_flash_drive.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882335" y="3772217"/>
              <a:ext cx="862966" cy="8629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pic>
        <p:nvPicPr>
          <p:cNvPr id="4104" name="Picture 8" descr="http://hobohome.com/news/wp-content/uploads/2009/10/sinewave.gi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905000" y="5788342"/>
            <a:ext cx="1694829" cy="866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5562600"/>
            <a:ext cx="1122422" cy="830997"/>
          </a:xfrm>
          <a:prstGeom prst="rect">
            <a:avLst/>
          </a:prstGeom>
          <a:noFill/>
        </p:spPr>
        <p:txBody>
          <a:bodyPr wrap="none" lIns="91440" tIns="45720" rIns="91440" bIns="45720">
            <a:spAutoFit/>
          </a:bodyPr>
          <a:lstStyle/>
          <a:p>
            <a:pPr algn="ctr"/>
            <a:r>
              <a:rPr lang="en-US" sz="4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123</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Rectangle 4"/>
          <p:cNvSpPr/>
          <p:nvPr/>
        </p:nvSpPr>
        <p:spPr>
          <a:xfrm>
            <a:off x="4114800" y="5884664"/>
            <a:ext cx="1002197" cy="83099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i="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xyz</a:t>
            </a:r>
            <a:endParaRPr lang="en-US" sz="48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106" name="Picture 10" descr="http://hyperphysics.phy-astr.gsu.edu/hbase/electric/imgele/gaulaw2.gif"/>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0954" y="4897521"/>
            <a:ext cx="1657039" cy="1769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96990" y="271299"/>
            <a:ext cx="1035684" cy="1469082"/>
          </a:xfrm>
          <a:prstGeom prst="rect">
            <a:avLst/>
          </a:prstGeom>
          <a:effectLst>
            <a:glow rad="228600">
              <a:schemeClr val="accent1">
                <a:satMod val="175000"/>
                <a:alpha val="40000"/>
              </a:schemeClr>
            </a:glow>
            <a:softEdge rad="31750"/>
          </a:effectLst>
        </p:spPr>
      </p:pic>
      <p:pic>
        <p:nvPicPr>
          <p:cNvPr id="7" name="Picture 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1000" y="152400"/>
            <a:ext cx="1951132" cy="1444942"/>
          </a:xfrm>
          <a:prstGeom prst="rect">
            <a:avLst/>
          </a:prstGeom>
          <a:effectLst>
            <a:softEdge rad="127000"/>
          </a:effectLst>
        </p:spPr>
      </p:pic>
      <p:pic>
        <p:nvPicPr>
          <p:cNvPr id="1026" name="Picture 2" descr="http://awesomelyluvvie.com/wp-content/uploads/2012/03/standing-on-the-shoulders-of-giants.jp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486401" y="4712800"/>
            <a:ext cx="1450858" cy="195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4104"/>
                                        </p:tgtEl>
                                        <p:attrNameLst>
                                          <p:attrName>style.visibility</p:attrName>
                                        </p:attrNameLst>
                                      </p:cBhvr>
                                      <p:to>
                                        <p:strVal val="visible"/>
                                      </p:to>
                                    </p:set>
                                    <p:animEffect transition="in" filter="fade">
                                      <p:cBhvr>
                                        <p:cTn id="47" dur="500"/>
                                        <p:tgtEl>
                                          <p:spTgt spid="410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nodeType="withEffect">
                                  <p:stCondLst>
                                    <p:cond delay="0"/>
                                  </p:stCondLst>
                                  <p:childTnLst>
                                    <p:set>
                                      <p:cBhvr>
                                        <p:cTn id="52" dur="1" fill="hold">
                                          <p:stCondLst>
                                            <p:cond delay="0"/>
                                          </p:stCondLst>
                                        </p:cTn>
                                        <p:tgtEl>
                                          <p:spTgt spid="4106"/>
                                        </p:tgtEl>
                                        <p:attrNameLst>
                                          <p:attrName>style.visibility</p:attrName>
                                        </p:attrNameLst>
                                      </p:cBhvr>
                                      <p:to>
                                        <p:strVal val="visible"/>
                                      </p:to>
                                    </p:set>
                                    <p:animEffect transition="in" filter="fade">
                                      <p:cBhvr>
                                        <p:cTn id="53" dur="500"/>
                                        <p:tgtEl>
                                          <p:spTgt spid="410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026"/>
                                        </p:tgtEl>
                                        <p:attrNameLst>
                                          <p:attrName>style.visibility</p:attrName>
                                        </p:attrNameLst>
                                      </p:cBhvr>
                                      <p:to>
                                        <p:strVal val="visible"/>
                                      </p:to>
                                    </p:set>
                                    <p:animEffect transition="in" filter="fade">
                                      <p:cBhvr>
                                        <p:cTn id="6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Models to the Next Level</a:t>
            </a:r>
            <a:endParaRPr lang="en-US" dirty="0"/>
          </a:p>
        </p:txBody>
      </p:sp>
      <p:sp>
        <p:nvSpPr>
          <p:cNvPr id="3" name="Content Placeholder 2"/>
          <p:cNvSpPr>
            <a:spLocks noGrp="1"/>
          </p:cNvSpPr>
          <p:nvPr>
            <p:ph idx="1"/>
          </p:nvPr>
        </p:nvSpPr>
        <p:spPr>
          <a:xfrm>
            <a:off x="457200" y="1524000"/>
            <a:ext cx="8229600" cy="4876800"/>
          </a:xfrm>
        </p:spPr>
        <p:txBody>
          <a:bodyPr>
            <a:normAutofit lnSpcReduction="10000"/>
          </a:bodyPr>
          <a:lstStyle/>
          <a:p>
            <a:r>
              <a:rPr lang="en-US" dirty="0" smtClean="0"/>
              <a:t>Accuracy &amp; Precision ↗</a:t>
            </a:r>
          </a:p>
          <a:p>
            <a:pPr lvl="1"/>
            <a:r>
              <a:rPr lang="en-US" dirty="0" smtClean="0"/>
              <a:t>Assumptions ↘</a:t>
            </a:r>
          </a:p>
          <a:p>
            <a:pPr lvl="1"/>
            <a:r>
              <a:rPr lang="en-US" dirty="0"/>
              <a:t>Minimize </a:t>
            </a:r>
            <a:r>
              <a:rPr lang="en-US" dirty="0" smtClean="0"/>
              <a:t>error</a:t>
            </a:r>
          </a:p>
          <a:p>
            <a:r>
              <a:rPr lang="en-US" dirty="0" smtClean="0"/>
              <a:t>Compatibility w/ other models ↗ (Unification)</a:t>
            </a:r>
          </a:p>
          <a:p>
            <a:r>
              <a:rPr lang="en-US" dirty="0"/>
              <a:t>Computability </a:t>
            </a:r>
            <a:r>
              <a:rPr lang="en-US" dirty="0" smtClean="0"/>
              <a:t>↗</a:t>
            </a:r>
          </a:p>
          <a:p>
            <a:r>
              <a:rPr lang="en-US" dirty="0" smtClean="0"/>
              <a:t>Simplicity ↗ (</a:t>
            </a:r>
            <a:r>
              <a:rPr lang="en-US" i="1" dirty="0" smtClean="0"/>
              <a:t>Language</a:t>
            </a:r>
            <a:r>
              <a:rPr lang="en-US" dirty="0" smtClean="0"/>
              <a:t>)</a:t>
            </a:r>
          </a:p>
          <a:p>
            <a:endParaRPr lang="en-US" dirty="0" smtClean="0"/>
          </a:p>
          <a:p>
            <a:pPr marL="0" indent="0">
              <a:buNone/>
            </a:pPr>
            <a:r>
              <a:rPr lang="en-US" u="sng" dirty="0" smtClean="0"/>
              <a:t>The Bottom Line</a:t>
            </a:r>
            <a:r>
              <a:rPr lang="en-US" dirty="0" smtClean="0"/>
              <a:t>: </a:t>
            </a:r>
          </a:p>
          <a:p>
            <a:pPr marL="0" indent="0">
              <a:buNone/>
            </a:pPr>
            <a:r>
              <a:rPr lang="en-US" dirty="0" smtClean="0"/>
              <a:t>Within limitations, make </a:t>
            </a:r>
            <a:r>
              <a:rPr lang="en-US" i="1" dirty="0" smtClean="0"/>
              <a:t>most likely </a:t>
            </a:r>
            <a:r>
              <a:rPr lang="en-US" dirty="0" smtClean="0"/>
              <a:t>inferences</a:t>
            </a:r>
          </a:p>
          <a:p>
            <a:endParaRPr lang="en-US" dirty="0"/>
          </a:p>
        </p:txBody>
      </p:sp>
      <p:sp>
        <p:nvSpPr>
          <p:cNvPr id="4" name="TextBox 3"/>
          <p:cNvSpPr txBox="1"/>
          <p:nvPr/>
        </p:nvSpPr>
        <p:spPr>
          <a:xfrm>
            <a:off x="4114800" y="4648200"/>
            <a:ext cx="4419600" cy="954107"/>
          </a:xfrm>
          <a:prstGeom prst="rect">
            <a:avLst/>
          </a:prstGeom>
          <a:noFill/>
          <a:ln>
            <a:solidFill>
              <a:schemeClr val="tx1"/>
            </a:solidFill>
          </a:ln>
        </p:spPr>
        <p:txBody>
          <a:bodyPr wrap="square" rtlCol="0">
            <a:spAutoFit/>
          </a:bodyPr>
          <a:lstStyle/>
          <a:p>
            <a:r>
              <a:rPr lang="en-US" sz="2800" b="1" dirty="0"/>
              <a:t>Engineering</a:t>
            </a:r>
            <a:r>
              <a:rPr lang="en-US" sz="2800" dirty="0"/>
              <a:t>: leverage all knowledge &amp; Solve </a:t>
            </a:r>
            <a:r>
              <a:rPr lang="en-US" sz="2800" dirty="0" smtClean="0"/>
              <a:t>problems</a:t>
            </a:r>
            <a:endParaRPr lang="en-US" sz="2800" dirty="0"/>
          </a:p>
        </p:txBody>
      </p:sp>
      <p:sp>
        <p:nvSpPr>
          <p:cNvPr id="5" name="TextBox 4"/>
          <p:cNvSpPr txBox="1"/>
          <p:nvPr/>
        </p:nvSpPr>
        <p:spPr>
          <a:xfrm>
            <a:off x="4572000" y="1981200"/>
            <a:ext cx="3886200" cy="954107"/>
          </a:xfrm>
          <a:prstGeom prst="rect">
            <a:avLst/>
          </a:prstGeom>
          <a:noFill/>
          <a:ln>
            <a:solidFill>
              <a:schemeClr val="tx1"/>
            </a:solidFill>
          </a:ln>
        </p:spPr>
        <p:txBody>
          <a:bodyPr wrap="square" rtlCol="0">
            <a:spAutoFit/>
          </a:bodyPr>
          <a:lstStyle/>
          <a:p>
            <a:r>
              <a:rPr lang="en-US" sz="2800" b="1" dirty="0" smtClean="0"/>
              <a:t>Scientists</a:t>
            </a:r>
            <a:r>
              <a:rPr lang="en-US" sz="2800" dirty="0" smtClean="0"/>
              <a:t>: expand knowledge via ↗ models</a:t>
            </a:r>
            <a:endParaRPr lang="en-US" sz="2800" dirty="0"/>
          </a:p>
        </p:txBody>
      </p:sp>
      <p:pic>
        <p:nvPicPr>
          <p:cNvPr id="1026" name="Picture 2" descr="C:\Users\Class2014\AppData\Local\Microsoft\Windows\Temporary Internet Files\Content.IE5\1GYX6QKB\MC900234102[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61914" y="3723992"/>
            <a:ext cx="1152053" cy="924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nghai-donghai.bridge.jpg (400×28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16872" y="3607621"/>
            <a:ext cx="1475998" cy="10405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lass2014\AppData\Local\Microsoft\Windows\Temporary Internet Files\Content.IE5\O9L5FNKL\MC900436920[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254871" y="1543967"/>
            <a:ext cx="914286" cy="91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what purpose?</a:t>
            </a:r>
            <a:endParaRPr lang="en-US" dirty="0"/>
          </a:p>
        </p:txBody>
      </p:sp>
      <p:sp>
        <p:nvSpPr>
          <p:cNvPr id="3" name="ontent Placeholder 2"/>
          <p:cNvSpPr>
            <a:spLocks noGrp="1"/>
          </p:cNvSpPr>
          <p:nvPr>
            <p:ph idx="1"/>
          </p:nvPr>
        </p:nvSpPr>
        <p:spPr>
          <a:ln w="69850" cmpd="thickThin">
            <a:solidFill>
              <a:schemeClr val="tx1"/>
            </a:solidFill>
          </a:ln>
        </p:spPr>
        <p:txBody>
          <a:bodyPr anchor="ctr" anchorCtr="0"/>
          <a:lstStyle/>
          <a:p>
            <a:pPr marL="400050" lvl="1" indent="0">
              <a:buNone/>
            </a:pPr>
            <a:r>
              <a:rPr lang="en-US" dirty="0" smtClean="0"/>
              <a:t> </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267264" y="3810000"/>
            <a:ext cx="6639951" cy="2618740"/>
          </a:xfrm>
          <a:prstGeom prst="rect">
            <a:avLst/>
          </a:prstGeom>
        </p:spPr>
      </p:pic>
      <p:sp>
        <p:nvSpPr>
          <p:cNvPr id="5" name="TextBox 4"/>
          <p:cNvSpPr txBox="1"/>
          <p:nvPr/>
        </p:nvSpPr>
        <p:spPr>
          <a:xfrm>
            <a:off x="519492" y="2814697"/>
            <a:ext cx="8135497" cy="2062103"/>
          </a:xfrm>
          <a:prstGeom prst="rect">
            <a:avLst/>
          </a:prstGeom>
          <a:noFill/>
        </p:spPr>
        <p:txBody>
          <a:bodyPr wrap="none" rtlCol="0">
            <a:spAutoFit/>
          </a:bodyPr>
          <a:lstStyle/>
          <a:p>
            <a:pPr marL="514350" indent="-514350">
              <a:buFont typeface="+mj-lt"/>
              <a:buAutoNum type="arabicParenR"/>
            </a:pPr>
            <a:r>
              <a:rPr lang="en-US" sz="3200" dirty="0"/>
              <a:t>Advance humanity toward </a:t>
            </a:r>
            <a:r>
              <a:rPr lang="en-US" sz="3200"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sz="3200" dirty="0"/>
              <a:t> </a:t>
            </a:r>
            <a:r>
              <a:rPr lang="en-US" sz="3200" b="1" cap="small" dirty="0">
                <a:solidFill>
                  <a:srgbClr val="7030A0"/>
                </a:solidFill>
                <a:latin typeface="Eras Bold ITC" pitchFamily="34" charset="0"/>
              </a:rPr>
              <a:t>Fun</a:t>
            </a:r>
            <a:r>
              <a:rPr lang="en-US" sz="3200" b="1" dirty="0" smtClean="0">
                <a:solidFill>
                  <a:srgbClr val="7030A0"/>
                </a:solidFill>
                <a:latin typeface="Eras Bold ITC" pitchFamily="34" charset="0"/>
              </a:rPr>
              <a:t>!</a:t>
            </a:r>
            <a:r>
              <a:rPr lang="en-US" sz="3200" dirty="0" smtClean="0">
                <a:solidFill>
                  <a:srgbClr val="7030A0"/>
                </a:solidFill>
                <a:latin typeface="Eras Bold ITC" pitchFamily="34" charset="0"/>
              </a:rPr>
              <a:t>  </a:t>
            </a:r>
            <a:r>
              <a:rPr lang="en-US" sz="3200" dirty="0"/>
              <a:t>Enjoy </a:t>
            </a:r>
            <a:r>
              <a:rPr lang="en-US" sz="3200" dirty="0" smtClean="0"/>
              <a:t>everything…</a:t>
            </a:r>
            <a:endParaRPr lang="en-US" sz="3200" dirty="0"/>
          </a:p>
          <a:p>
            <a:pPr marL="857250" lvl="1" indent="-457200">
              <a:buFont typeface="Wingdings"/>
              <a:buChar char="è"/>
            </a:pPr>
            <a:r>
              <a:rPr lang="en-US" sz="3200" dirty="0">
                <a:solidFill>
                  <a:prstClr val="black"/>
                </a:solidFill>
                <a:sym typeface="Wingdings" pitchFamily="2" charset="2"/>
              </a:rPr>
              <a:t>Creation process, outcome, </a:t>
            </a:r>
            <a:r>
              <a:rPr lang="en-US" sz="3200" dirty="0" smtClean="0">
                <a:solidFill>
                  <a:prstClr val="black"/>
                </a:solidFill>
                <a:sym typeface="Wingdings" pitchFamily="2" charset="2"/>
              </a:rPr>
              <a:t>camaraderie</a:t>
            </a:r>
            <a:endParaRPr lang="en-US" sz="3200" dirty="0">
              <a:solidFill>
                <a:prstClr val="black"/>
              </a:solidFill>
              <a:sym typeface="Wingdings" pitchFamily="2" charset="2"/>
            </a:endParaRPr>
          </a:p>
        </p:txBody>
      </p:sp>
    </p:spTree>
    <p:extLst>
      <p:ext uri="{BB962C8B-B14F-4D97-AF65-F5344CB8AC3E}">
        <p14:creationId xmlns:p14="http://schemas.microsoft.com/office/powerpoint/2010/main" val="325913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grpId="0" nodeType="clickEffect">
                                  <p:stCondLst>
                                    <p:cond delay="0"/>
                                  </p:stCondLst>
                                  <p:childTnLst>
                                    <p:animMotion origin="layout" path="M -2.5E-6 1.85185E-6 L -2.5E-6 -0.18287 " pathEditMode="relative" rAng="0" ptsTypes="AA">
                                      <p:cBhvr>
                                        <p:cTn id="22" dur="2000" fill="hold"/>
                                        <p:tgtEl>
                                          <p:spTgt spid="5">
                                            <p:txEl>
                                              <p:pRg st="0" end="0"/>
                                            </p:txEl>
                                          </p:spTgt>
                                        </p:tgtEl>
                                        <p:attrNameLst>
                                          <p:attrName>ppt_x</p:attrName>
                                          <p:attrName>ppt_y</p:attrName>
                                        </p:attrNameLst>
                                      </p:cBhvr>
                                      <p:rCtr x="0" y="-9144"/>
                                    </p:animMotion>
                                  </p:childTnLst>
                                </p:cTn>
                              </p:par>
                              <p:par>
                                <p:cTn id="23" presetID="64" presetClass="path" presetSubtype="0" accel="50000" decel="50000" fill="hold" grpId="0" nodeType="withEffect">
                                  <p:stCondLst>
                                    <p:cond delay="0"/>
                                  </p:stCondLst>
                                  <p:childTnLst>
                                    <p:animMotion origin="layout" path="M -2.5E-6 1.85185E-6 L -2.5E-6 -0.18287 " pathEditMode="relative" rAng="0" ptsTypes="AA">
                                      <p:cBhvr>
                                        <p:cTn id="24" dur="2000" fill="hold"/>
                                        <p:tgtEl>
                                          <p:spTgt spid="5">
                                            <p:txEl>
                                              <p:pRg st="1" end="1"/>
                                            </p:txEl>
                                          </p:spTgt>
                                        </p:tgtEl>
                                        <p:attrNameLst>
                                          <p:attrName>ppt_x</p:attrName>
                                          <p:attrName>ppt_y</p:attrName>
                                        </p:attrNameLst>
                                      </p:cBhvr>
                                      <p:rCtr x="0" y="-9144"/>
                                    </p:animMotion>
                                  </p:childTnLst>
                                </p:cTn>
                              </p:par>
                              <p:par>
                                <p:cTn id="25" presetID="64" presetClass="path" presetSubtype="0" accel="50000" decel="50000" fill="hold" grpId="0" nodeType="withEffect">
                                  <p:stCondLst>
                                    <p:cond delay="0"/>
                                  </p:stCondLst>
                                  <p:childTnLst>
                                    <p:animMotion origin="layout" path="M -2.5E-6 1.85185E-6 L -2.5E-6 -0.18287 " pathEditMode="relative" rAng="0" ptsTypes="AA">
                                      <p:cBhvr>
                                        <p:cTn id="26" dur="2000" fill="hold"/>
                                        <p:tgtEl>
                                          <p:spTgt spid="5">
                                            <p:txEl>
                                              <p:pRg st="2" end="2"/>
                                            </p:txEl>
                                          </p:spTgt>
                                        </p:tgtEl>
                                        <p:attrNameLst>
                                          <p:attrName>ppt_x</p:attrName>
                                          <p:attrName>ppt_y</p:attrName>
                                        </p:attrNameLst>
                                      </p:cBhvr>
                                      <p:rCtr x="0" y="-9144"/>
                                    </p:animMotion>
                                  </p:childTnLst>
                                </p:cTn>
                              </p:par>
                              <p:par>
                                <p:cTn id="27" presetID="64" presetClass="path" presetSubtype="0" accel="50000" decel="50000" fill="hold" grpId="0" nodeType="withEffect">
                                  <p:stCondLst>
                                    <p:cond delay="0"/>
                                  </p:stCondLst>
                                  <p:childTnLst>
                                    <p:animMotion origin="layout" path="M -2.5E-6 1.85185E-6 L -2.5E-6 -0.18287 " pathEditMode="relative" rAng="0" ptsTypes="AA">
                                      <p:cBhvr>
                                        <p:cTn id="28" dur="2000" fill="hold"/>
                                        <p:tgtEl>
                                          <p:spTgt spid="5">
                                            <p:txEl>
                                              <p:pRg st="3" end="3"/>
                                            </p:txEl>
                                          </p:spTgt>
                                        </p:tgtEl>
                                        <p:attrNameLst>
                                          <p:attrName>ppt_x</p:attrName>
                                          <p:attrName>ppt_y</p:attrName>
                                        </p:attrNameLst>
                                      </p:cBhvr>
                                      <p:rCtr x="0" y="-9144"/>
                                    </p:animMotion>
                                  </p:childTnLst>
                                </p:cTn>
                              </p:par>
                              <p:par>
                                <p:cTn id="29" presetID="42" presetClass="entr" presetSubtype="0" fill="hold" nodeType="withEffect">
                                  <p:stCondLst>
                                    <p:cond delay="5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anim calcmode="lin" valueType="num">
                                      <p:cBhvr>
                                        <p:cTn id="32" dur="2000" fill="hold"/>
                                        <p:tgtEl>
                                          <p:spTgt spid="4"/>
                                        </p:tgtEl>
                                        <p:attrNameLst>
                                          <p:attrName>ppt_x</p:attrName>
                                        </p:attrNameLst>
                                      </p:cBhvr>
                                      <p:tavLst>
                                        <p:tav tm="0">
                                          <p:val>
                                            <p:strVal val="#ppt_x"/>
                                          </p:val>
                                        </p:tav>
                                        <p:tav tm="100000">
                                          <p:val>
                                            <p:strVal val="#ppt_x"/>
                                          </p:val>
                                        </p:tav>
                                      </p:tavLst>
                                    </p:anim>
                                    <p:anim calcmode="lin" valueType="num">
                                      <p:cBhvr>
                                        <p:cTn id="33"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304800" y="533400"/>
            <a:ext cx="8229600" cy="2362200"/>
          </a:xfrm>
          <a:ln w="69850" cmpd="thickThin">
            <a:solidFill>
              <a:schemeClr val="tx1"/>
            </a:solidFill>
          </a:ln>
        </p:spPr>
        <p:txBody>
          <a:bodyPr anchor="ctr" anchorCtr="0">
            <a:normAutofit/>
          </a:bodyPr>
          <a:lstStyle/>
          <a:p>
            <a:pPr marL="514350" indent="-514350">
              <a:buFont typeface="+mj-lt"/>
              <a:buAutoNum type="arabicParenR"/>
            </a:pPr>
            <a:r>
              <a:rPr lang="en-US" dirty="0"/>
              <a:t>Advance humanity toward </a:t>
            </a:r>
            <a:r>
              <a:rPr lang="en-US" b="1" i="1" dirty="0">
                <a:solidFill>
                  <a:srgbClr val="7030A0"/>
                </a:solidFill>
              </a:rPr>
              <a:t>your future vision</a:t>
            </a:r>
          </a:p>
          <a:p>
            <a:pPr marL="857250" lvl="1" indent="-457200">
              <a:buFont typeface="Wingdings"/>
              <a:buChar char="è"/>
            </a:pPr>
            <a:r>
              <a:rPr lang="en-US" sz="3200" dirty="0">
                <a:solidFill>
                  <a:prstClr val="black"/>
                </a:solidFill>
                <a:sym typeface="Wingdings" pitchFamily="2" charset="2"/>
              </a:rPr>
              <a:t>Your meaning of life</a:t>
            </a:r>
            <a:r>
              <a:rPr lang="en-US" sz="3200" dirty="0"/>
              <a:t> </a:t>
            </a:r>
          </a:p>
          <a:p>
            <a:pPr marL="514350" indent="-514350">
              <a:buFont typeface="+mj-lt"/>
              <a:buAutoNum type="arabicParenR"/>
            </a:pPr>
            <a:r>
              <a:rPr lang="en-US" dirty="0"/>
              <a:t> </a:t>
            </a:r>
            <a:r>
              <a:rPr lang="en-US" b="1" cap="small" dirty="0" smtClean="0">
                <a:solidFill>
                  <a:srgbClr val="7030A0"/>
                </a:solidFill>
                <a:latin typeface="Eras Bold ITC" pitchFamily="34" charset="0"/>
              </a:rPr>
              <a:t>Fun</a:t>
            </a:r>
            <a:r>
              <a:rPr lang="en-US" b="1" dirty="0" smtClean="0">
                <a:solidFill>
                  <a:srgbClr val="7030A0"/>
                </a:solidFill>
                <a:latin typeface="Eras Bold ITC" pitchFamily="34" charset="0"/>
              </a:rPr>
              <a:t>!</a:t>
            </a:r>
            <a:r>
              <a:rPr lang="en-US" dirty="0" smtClean="0">
                <a:solidFill>
                  <a:srgbClr val="7030A0"/>
                </a:solidFill>
                <a:latin typeface="Eras Bold ITC" pitchFamily="34" charset="0"/>
              </a:rPr>
              <a:t>  </a:t>
            </a:r>
            <a:r>
              <a:rPr lang="en-US" dirty="0"/>
              <a:t>Enjoy </a:t>
            </a:r>
            <a:r>
              <a:rPr lang="en-US" dirty="0" smtClean="0"/>
              <a:t>everything…</a:t>
            </a:r>
            <a:endParaRPr lang="en-US" dirty="0"/>
          </a:p>
          <a:p>
            <a:pPr marL="857250" lvl="1" indent="-457200">
              <a:buFont typeface="Wingdings"/>
              <a:buChar char="è"/>
            </a:pPr>
            <a:r>
              <a:rPr lang="en-US" sz="3200" dirty="0">
                <a:solidFill>
                  <a:prstClr val="black"/>
                </a:solidFill>
                <a:sym typeface="Wingdings" pitchFamily="2" charset="2"/>
              </a:rPr>
              <a:t>Creation process, outcome, camaraderie</a:t>
            </a:r>
          </a:p>
        </p:txBody>
      </p:sp>
      <p:pic>
        <p:nvPicPr>
          <p:cNvPr id="2050" name="Picture 2" descr="http://www.wired.com/images_blogs/wiredscience/2013/03/screenshot_3_30_13_3_32_p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2971800"/>
            <a:ext cx="4758637" cy="304419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876800" y="3701370"/>
            <a:ext cx="2465740" cy="1538883"/>
          </a:xfrm>
          <a:prstGeom prst="rect">
            <a:avLst/>
          </a:prstGeom>
          <a:noFill/>
        </p:spPr>
        <p:txBody>
          <a:bodyPr wrap="none" rtlCol="0">
            <a:spAutoFit/>
          </a:bodyPr>
          <a:lstStyle/>
          <a:p>
            <a:pPr marL="230188" indent="-230188">
              <a:buFont typeface="Wingdings" pitchFamily="2" charset="2"/>
              <a:buChar char="Ø"/>
            </a:pPr>
            <a:r>
              <a:rPr lang="en-US" sz="2800" b="1" dirty="0" smtClean="0"/>
              <a:t>Predictions</a:t>
            </a:r>
          </a:p>
          <a:p>
            <a:pPr marL="230188" indent="-230188">
              <a:buFont typeface="Wingdings" pitchFamily="2" charset="2"/>
              <a:buChar char="Ø"/>
            </a:pPr>
            <a:endParaRPr lang="en-US" sz="500" b="1" dirty="0" smtClean="0"/>
          </a:p>
          <a:p>
            <a:pPr marL="230188" indent="-230188">
              <a:buFont typeface="Wingdings" pitchFamily="2" charset="2"/>
              <a:buChar char="Ø"/>
            </a:pPr>
            <a:r>
              <a:rPr lang="en-US" sz="2800" b="1" dirty="0" smtClean="0"/>
              <a:t>Explanations</a:t>
            </a:r>
            <a:br>
              <a:rPr lang="en-US" sz="2800" b="1" dirty="0" smtClean="0"/>
            </a:br>
            <a:endParaRPr lang="en-US" sz="500" b="1" dirty="0" smtClean="0"/>
          </a:p>
          <a:p>
            <a:pPr marL="230188" indent="-230188">
              <a:buFont typeface="Wingdings" pitchFamily="2" charset="2"/>
              <a:buChar char="Ø"/>
            </a:pPr>
            <a:r>
              <a:rPr lang="en-US" sz="2800" b="1" dirty="0" smtClean="0"/>
              <a:t>Interventions</a:t>
            </a:r>
          </a:p>
        </p:txBody>
      </p:sp>
      <p:sp>
        <p:nvSpPr>
          <p:cNvPr id="16" name="TextBox 15"/>
          <p:cNvSpPr txBox="1"/>
          <p:nvPr/>
        </p:nvSpPr>
        <p:spPr>
          <a:xfrm>
            <a:off x="4800600" y="3178150"/>
            <a:ext cx="1323119" cy="523220"/>
          </a:xfrm>
          <a:prstGeom prst="rect">
            <a:avLst/>
          </a:prstGeom>
          <a:noFill/>
        </p:spPr>
        <p:txBody>
          <a:bodyPr wrap="none" rtlCol="0">
            <a:spAutoFit/>
          </a:bodyPr>
          <a:lstStyle/>
          <a:p>
            <a:r>
              <a:rPr lang="en-US" sz="2800" i="1" dirty="0" smtClean="0"/>
              <a:t>Better…</a:t>
            </a:r>
          </a:p>
        </p:txBody>
      </p:sp>
      <p:sp>
        <p:nvSpPr>
          <p:cNvPr id="17" name="TextBox 16"/>
          <p:cNvSpPr txBox="1"/>
          <p:nvPr/>
        </p:nvSpPr>
        <p:spPr>
          <a:xfrm>
            <a:off x="3048001" y="5323582"/>
            <a:ext cx="4648199" cy="1077218"/>
          </a:xfrm>
          <a:prstGeom prst="rect">
            <a:avLst/>
          </a:prstGeom>
          <a:solidFill>
            <a:schemeClr val="accent1">
              <a:lumMod val="40000"/>
              <a:lumOff val="60000"/>
            </a:schemeClr>
          </a:solidFill>
          <a:effectLst>
            <a:glow rad="101600">
              <a:schemeClr val="accent1">
                <a:satMod val="175000"/>
                <a:alpha val="40000"/>
              </a:schemeClr>
            </a:glow>
          </a:effectLst>
        </p:spPr>
        <p:txBody>
          <a:bodyPr wrap="square" rtlCol="0">
            <a:spAutoFit/>
          </a:bodyPr>
          <a:lstStyle/>
          <a:p>
            <a:r>
              <a:rPr lang="en-US" sz="3200" b="1" dirty="0" smtClean="0">
                <a:latin typeface="Copperplate Gothic Bold" pitchFamily="34" charset="0"/>
                <a:sym typeface="Wingdings" pitchFamily="2" charset="2"/>
              </a:rPr>
              <a:t>Approach our limits and prosper!</a:t>
            </a:r>
            <a:endParaRPr lang="en-US" sz="3200" b="1" dirty="0">
              <a:latin typeface="Copperplate Gothic Bold" pitchFamily="34" charset="0"/>
            </a:endParaRPr>
          </a:p>
        </p:txBody>
      </p:sp>
      <p:pic>
        <p:nvPicPr>
          <p:cNvPr id="2052" name="Picture 4" descr="http://img301.imageshack.us/img301/7113/index1sv9.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7037469" y="3267078"/>
            <a:ext cx="2116053" cy="15605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Oval 1"/>
          <p:cNvSpPr/>
          <p:nvPr/>
        </p:nvSpPr>
        <p:spPr>
          <a:xfrm>
            <a:off x="7924800" y="-1676400"/>
            <a:ext cx="2666287" cy="2819400"/>
          </a:xfrm>
          <a:prstGeom prst="ellipse">
            <a:avLst/>
          </a:prstGeom>
          <a:gradFill flip="none" rotWithShape="1">
            <a:gsLst>
              <a:gs pos="0">
                <a:srgbClr val="E6DCAC"/>
              </a:gs>
              <a:gs pos="12000">
                <a:srgbClr val="E6D78A">
                  <a:alpha val="81000"/>
                </a:srgbClr>
              </a:gs>
              <a:gs pos="30000">
                <a:srgbClr val="C7AC4C">
                  <a:alpha val="67000"/>
                </a:srgbClr>
              </a:gs>
              <a:gs pos="45000">
                <a:srgbClr val="E6D78A">
                  <a:alpha val="61000"/>
                </a:srgbClr>
              </a:gs>
              <a:gs pos="77000">
                <a:srgbClr val="C7AC4C">
                  <a:alpha val="24000"/>
                </a:srgbClr>
              </a:gs>
              <a:gs pos="100000">
                <a:srgbClr val="F0EACC">
                  <a:alpha val="80000"/>
                </a:srgbClr>
              </a:gs>
            </a:gsLst>
            <a:path path="circle">
              <a:fillToRect l="50000" t="50000" r="50000" b="50000"/>
            </a:path>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6097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5562600" cy="990600"/>
          </a:xfrm>
        </p:spPr>
        <p:txBody>
          <a:bodyPr/>
          <a:lstStyle/>
          <a:p>
            <a:r>
              <a:rPr lang="en-US" dirty="0" smtClean="0"/>
              <a:t>Part II: consequences</a:t>
            </a:r>
            <a:endParaRPr lang="en-US" dirty="0"/>
          </a:p>
        </p:txBody>
      </p:sp>
      <p:pic>
        <p:nvPicPr>
          <p:cNvPr id="1029" name="Picture 5" descr="C:\Users\Class2014\Downloads\forest-10.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591" y="876300"/>
            <a:ext cx="4450080" cy="2781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1" name="Picture 7" descr="http://www.worldtourismplace.com/wp-content/uploads/2012/02/Modern-City-of-New-York-United-State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72128" y="1091945"/>
            <a:ext cx="4827013" cy="30289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C:\Users\Class2014\Documents\Dropbox\ModelTalk\img\human evolution.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2591" y="4105656"/>
            <a:ext cx="5688012" cy="25481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Class2014\Documents\Dropbox\ModelTalk\img\earth.jp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562600" y="3505200"/>
            <a:ext cx="3260271" cy="326027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85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8361</TotalTime>
  <Words>1675</Words>
  <Application>Microsoft Office PowerPoint</Application>
  <PresentationFormat>On-screen Show (4:3)</PresentationFormat>
  <Paragraphs>224</Paragraphs>
  <Slides>17</Slides>
  <Notes>14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We Are Modelers,  Pressing Our Models</vt:lpstr>
      <vt:lpstr>The First Modelers</vt:lpstr>
      <vt:lpstr>Limits</vt:lpstr>
      <vt:lpstr>PowerPoint Presentation</vt:lpstr>
      <vt:lpstr>Push the Limits</vt:lpstr>
      <vt:lpstr>Taking Models to the Next Level</vt:lpstr>
      <vt:lpstr>For what purpose?</vt:lpstr>
      <vt:lpstr>PowerPoint Presentation</vt:lpstr>
      <vt:lpstr>Part II: consequences</vt:lpstr>
      <vt:lpstr>Majority’s Future Vision: “Progress”</vt:lpstr>
      <vt:lpstr>Progress Cycle Resolution</vt:lpstr>
      <vt:lpstr>Solution: 1 + 2</vt:lpstr>
      <vt:lpstr>My Proposal: 2 + 1</vt:lpstr>
      <vt:lpstr>PowerPoint Presentation</vt:lpstr>
      <vt:lpstr>Backup!</vt:lpstr>
      <vt:lpstr>Modern Models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Prediction, Explanation, Intervention</dc:title>
  <dc:creator>Dylan Hutchison</dc:creator>
  <cp:lastModifiedBy>Dylan Hutchison</cp:lastModifiedBy>
  <cp:revision>137</cp:revision>
  <cp:lastPrinted>2013-04-18T00:13:36Z</cp:lastPrinted>
  <dcterms:created xsi:type="dcterms:W3CDTF">2013-03-29T02:16:43Z</dcterms:created>
  <dcterms:modified xsi:type="dcterms:W3CDTF">2013-09-03T03:16:40Z</dcterms:modified>
</cp:coreProperties>
</file>